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2"/>
  </p:notesMasterIdLst>
  <p:sldIdLst>
    <p:sldId id="259" r:id="rId2"/>
    <p:sldId id="260" r:id="rId3"/>
    <p:sldId id="256" r:id="rId4"/>
    <p:sldId id="261" r:id="rId5"/>
    <p:sldId id="262" r:id="rId6"/>
    <p:sldId id="263" r:id="rId7"/>
    <p:sldId id="257" r:id="rId8"/>
    <p:sldId id="258" r:id="rId9"/>
    <p:sldId id="265"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9" d="100"/>
          <a:sy n="79" d="100"/>
        </p:scale>
        <p:origin x="86" y="3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8243F8-F88C-44F7-A838-C3CE7D83EB8A}" type="doc">
      <dgm:prSet loTypeId="urn:microsoft.com/office/officeart/2005/8/layout/hList1" loCatId="list" qsTypeId="urn:microsoft.com/office/officeart/2005/8/quickstyle/3d1" qsCatId="3D" csTypeId="urn:microsoft.com/office/officeart/2005/8/colors/accent1_2" csCatId="accent1" phldr="1"/>
      <dgm:spPr/>
      <dgm:t>
        <a:bodyPr/>
        <a:lstStyle/>
        <a:p>
          <a:endParaRPr lang="en-US"/>
        </a:p>
      </dgm:t>
    </dgm:pt>
    <dgm:pt modelId="{AD118710-5C73-4942-A842-696548F9E9FB}">
      <dgm:prSet phldrT="[Text]"/>
      <dgm:spPr/>
      <dgm:t>
        <a:bodyPr/>
        <a:lstStyle/>
        <a:p>
          <a:r>
            <a:rPr lang="en-US" dirty="0"/>
            <a:t>WEEK-1</a:t>
          </a:r>
        </a:p>
      </dgm:t>
    </dgm:pt>
    <dgm:pt modelId="{13B346F0-5E83-4234-94FD-159806693850}" type="parTrans" cxnId="{09E33EA6-10C7-49D8-B8A3-6AC66815EB72}">
      <dgm:prSet/>
      <dgm:spPr/>
      <dgm:t>
        <a:bodyPr/>
        <a:lstStyle/>
        <a:p>
          <a:endParaRPr lang="en-US"/>
        </a:p>
      </dgm:t>
    </dgm:pt>
    <dgm:pt modelId="{91AD5931-BD02-43B3-A160-BE63A56D58FA}" type="sibTrans" cxnId="{09E33EA6-10C7-49D8-B8A3-6AC66815EB72}">
      <dgm:prSet/>
      <dgm:spPr/>
      <dgm:t>
        <a:bodyPr/>
        <a:lstStyle/>
        <a:p>
          <a:endParaRPr lang="en-US"/>
        </a:p>
      </dgm:t>
    </dgm:pt>
    <dgm:pt modelId="{A579FF11-D185-420F-B492-278A296F885B}">
      <dgm:prSet phldrT="[Text]"/>
      <dgm:spPr>
        <a:ln>
          <a:bevel/>
        </a:ln>
      </dgm:spPr>
      <dgm:t>
        <a:bodyPr/>
        <a:lstStyle/>
        <a:p>
          <a:r>
            <a:rPr lang="en-US" dirty="0"/>
            <a:t>Discussion on the DIY Project and ordering of the hardwares required</a:t>
          </a:r>
        </a:p>
      </dgm:t>
    </dgm:pt>
    <dgm:pt modelId="{9E958136-5F40-4799-919D-538E24F7BC80}" type="parTrans" cxnId="{7D1C24AE-795C-4E96-8432-440FA88B6B20}">
      <dgm:prSet/>
      <dgm:spPr/>
      <dgm:t>
        <a:bodyPr/>
        <a:lstStyle/>
        <a:p>
          <a:endParaRPr lang="en-US"/>
        </a:p>
      </dgm:t>
    </dgm:pt>
    <dgm:pt modelId="{BDBEE759-BFE0-433D-8690-AF35A98A296B}" type="sibTrans" cxnId="{7D1C24AE-795C-4E96-8432-440FA88B6B20}">
      <dgm:prSet/>
      <dgm:spPr/>
      <dgm:t>
        <a:bodyPr/>
        <a:lstStyle/>
        <a:p>
          <a:endParaRPr lang="en-US"/>
        </a:p>
      </dgm:t>
    </dgm:pt>
    <dgm:pt modelId="{E9801690-AEF0-4152-90AE-AD2484F1C33B}">
      <dgm:prSet phldrT="[Text]"/>
      <dgm:spPr>
        <a:ln>
          <a:bevel/>
        </a:ln>
      </dgm:spPr>
      <dgm:t>
        <a:bodyPr/>
        <a:lstStyle/>
        <a:p>
          <a:r>
            <a:rPr lang="en-US" dirty="0"/>
            <a:t>Preparation of the presentation file describing the Project</a:t>
          </a:r>
        </a:p>
      </dgm:t>
    </dgm:pt>
    <dgm:pt modelId="{CEC1E235-E413-4AE7-A185-3C57BE674E7D}" type="parTrans" cxnId="{16E833CF-BD53-48BB-BA13-15B0DCAEA548}">
      <dgm:prSet/>
      <dgm:spPr/>
      <dgm:t>
        <a:bodyPr/>
        <a:lstStyle/>
        <a:p>
          <a:endParaRPr lang="en-US"/>
        </a:p>
      </dgm:t>
    </dgm:pt>
    <dgm:pt modelId="{99C36942-D1B7-4EF0-9233-B482B00133F6}" type="sibTrans" cxnId="{16E833CF-BD53-48BB-BA13-15B0DCAEA548}">
      <dgm:prSet/>
      <dgm:spPr/>
      <dgm:t>
        <a:bodyPr/>
        <a:lstStyle/>
        <a:p>
          <a:endParaRPr lang="en-US"/>
        </a:p>
      </dgm:t>
    </dgm:pt>
    <dgm:pt modelId="{D7EFC468-43D8-4842-8765-758A470D8DC4}">
      <dgm:prSet phldrT="[Text]"/>
      <dgm:spPr/>
      <dgm:t>
        <a:bodyPr/>
        <a:lstStyle/>
        <a:p>
          <a:r>
            <a:rPr lang="en-US" dirty="0"/>
            <a:t>WEEK-2</a:t>
          </a:r>
        </a:p>
      </dgm:t>
    </dgm:pt>
    <dgm:pt modelId="{427520DB-08AD-49BF-A99D-563714DBBBB7}" type="parTrans" cxnId="{2C5672A9-E141-4AF4-B084-078D8FBB98E8}">
      <dgm:prSet/>
      <dgm:spPr/>
      <dgm:t>
        <a:bodyPr/>
        <a:lstStyle/>
        <a:p>
          <a:endParaRPr lang="en-US"/>
        </a:p>
      </dgm:t>
    </dgm:pt>
    <dgm:pt modelId="{D3EE42E0-6E1C-451B-8BD1-592631EED497}" type="sibTrans" cxnId="{2C5672A9-E141-4AF4-B084-078D8FBB98E8}">
      <dgm:prSet/>
      <dgm:spPr/>
      <dgm:t>
        <a:bodyPr/>
        <a:lstStyle/>
        <a:p>
          <a:endParaRPr lang="en-US"/>
        </a:p>
      </dgm:t>
    </dgm:pt>
    <dgm:pt modelId="{C35CFEF2-1F0B-4E18-A31E-4E7ACC09B53F}">
      <dgm:prSet phldrT="[Text]"/>
      <dgm:spPr>
        <a:ln>
          <a:bevel/>
        </a:ln>
      </dgm:spPr>
      <dgm:t>
        <a:bodyPr/>
        <a:lstStyle/>
        <a:p>
          <a:r>
            <a:rPr lang="en-US" dirty="0"/>
            <a:t>Working on the circuit (Using Tinkercad)</a:t>
          </a:r>
        </a:p>
      </dgm:t>
    </dgm:pt>
    <dgm:pt modelId="{19B539A4-F5B2-48A4-A28A-3FA6EC6FC25F}" type="parTrans" cxnId="{3F3FBCE5-D970-4437-A998-CEEA2CE25325}">
      <dgm:prSet/>
      <dgm:spPr/>
      <dgm:t>
        <a:bodyPr/>
        <a:lstStyle/>
        <a:p>
          <a:endParaRPr lang="en-US"/>
        </a:p>
      </dgm:t>
    </dgm:pt>
    <dgm:pt modelId="{3C1DB2AB-C61A-422D-BAD1-222CD3BABA1C}" type="sibTrans" cxnId="{3F3FBCE5-D970-4437-A998-CEEA2CE25325}">
      <dgm:prSet/>
      <dgm:spPr/>
      <dgm:t>
        <a:bodyPr/>
        <a:lstStyle/>
        <a:p>
          <a:endParaRPr lang="en-US"/>
        </a:p>
      </dgm:t>
    </dgm:pt>
    <dgm:pt modelId="{1BD892E4-6025-4DD6-9BAA-CFF72077049F}">
      <dgm:prSet phldrT="[Text]"/>
      <dgm:spPr>
        <a:ln>
          <a:bevel/>
        </a:ln>
      </dgm:spPr>
      <dgm:t>
        <a:bodyPr/>
        <a:lstStyle/>
        <a:p>
          <a:r>
            <a:rPr lang="en-US" dirty="0"/>
            <a:t>Working on the logic(Algorithm) using python</a:t>
          </a:r>
        </a:p>
      </dgm:t>
    </dgm:pt>
    <dgm:pt modelId="{4E9C17AC-F38E-4EAD-B9A8-1F8FC4B68E6E}" type="parTrans" cxnId="{C9C07D77-CE95-4181-8DD4-9C7FCCF5ACC5}">
      <dgm:prSet/>
      <dgm:spPr/>
      <dgm:t>
        <a:bodyPr/>
        <a:lstStyle/>
        <a:p>
          <a:endParaRPr lang="en-US"/>
        </a:p>
      </dgm:t>
    </dgm:pt>
    <dgm:pt modelId="{03C5015E-FDE7-458E-8730-C64B6D637A05}" type="sibTrans" cxnId="{C9C07D77-CE95-4181-8DD4-9C7FCCF5ACC5}">
      <dgm:prSet/>
      <dgm:spPr/>
      <dgm:t>
        <a:bodyPr/>
        <a:lstStyle/>
        <a:p>
          <a:endParaRPr lang="en-US"/>
        </a:p>
      </dgm:t>
    </dgm:pt>
    <dgm:pt modelId="{3FB1EBA6-F227-40A2-810A-F1648306A90A}">
      <dgm:prSet phldrT="[Text]"/>
      <dgm:spPr/>
      <dgm:t>
        <a:bodyPr/>
        <a:lstStyle/>
        <a:p>
          <a:r>
            <a:rPr lang="en-US" dirty="0"/>
            <a:t>WEEK3</a:t>
          </a:r>
        </a:p>
      </dgm:t>
    </dgm:pt>
    <dgm:pt modelId="{883237C5-DD0A-4DCA-951D-7DF2967DE792}" type="parTrans" cxnId="{BE7B1BF3-A5A7-4D3F-ADF7-0628D79A1112}">
      <dgm:prSet/>
      <dgm:spPr/>
      <dgm:t>
        <a:bodyPr/>
        <a:lstStyle/>
        <a:p>
          <a:endParaRPr lang="en-US"/>
        </a:p>
      </dgm:t>
    </dgm:pt>
    <dgm:pt modelId="{5E0180EF-14D1-425D-A004-FD9879FBDE14}" type="sibTrans" cxnId="{BE7B1BF3-A5A7-4D3F-ADF7-0628D79A1112}">
      <dgm:prSet/>
      <dgm:spPr/>
      <dgm:t>
        <a:bodyPr/>
        <a:lstStyle/>
        <a:p>
          <a:endParaRPr lang="en-US"/>
        </a:p>
      </dgm:t>
    </dgm:pt>
    <dgm:pt modelId="{15C45209-1649-40DA-9C87-EE04514B5643}">
      <dgm:prSet phldrT="[Text]"/>
      <dgm:spPr>
        <a:ln>
          <a:bevel/>
        </a:ln>
      </dgm:spPr>
      <dgm:t>
        <a:bodyPr/>
        <a:lstStyle/>
        <a:p>
          <a:r>
            <a:rPr lang="en-US" dirty="0"/>
            <a:t>Completing the code and the model</a:t>
          </a:r>
        </a:p>
      </dgm:t>
    </dgm:pt>
    <dgm:pt modelId="{4D9B6B76-3791-4701-B0C2-A5414FA4891E}" type="parTrans" cxnId="{EEB874FA-01CA-4BB7-A177-8E818CC24679}">
      <dgm:prSet/>
      <dgm:spPr/>
      <dgm:t>
        <a:bodyPr/>
        <a:lstStyle/>
        <a:p>
          <a:endParaRPr lang="en-US"/>
        </a:p>
      </dgm:t>
    </dgm:pt>
    <dgm:pt modelId="{8F1DE646-DE58-45E6-BB3C-764DC1CD200F}" type="sibTrans" cxnId="{EEB874FA-01CA-4BB7-A177-8E818CC24679}">
      <dgm:prSet/>
      <dgm:spPr/>
      <dgm:t>
        <a:bodyPr/>
        <a:lstStyle/>
        <a:p>
          <a:endParaRPr lang="en-US"/>
        </a:p>
      </dgm:t>
    </dgm:pt>
    <dgm:pt modelId="{B732C597-0118-4B5D-95AB-484D82750BF9}">
      <dgm:prSet phldrT="[Text]"/>
      <dgm:spPr>
        <a:ln>
          <a:bevel/>
        </a:ln>
      </dgm:spPr>
      <dgm:t>
        <a:bodyPr/>
        <a:lstStyle/>
        <a:p>
          <a:r>
            <a:rPr lang="en-US" dirty="0"/>
            <a:t>Making of the Video explaining our DIY Project</a:t>
          </a:r>
        </a:p>
      </dgm:t>
    </dgm:pt>
    <dgm:pt modelId="{6E08370B-6AF9-4A5C-A89C-E46F7D2FFF29}" type="parTrans" cxnId="{2E81FC05-5215-4ACA-9242-932757066B70}">
      <dgm:prSet/>
      <dgm:spPr/>
      <dgm:t>
        <a:bodyPr/>
        <a:lstStyle/>
        <a:p>
          <a:endParaRPr lang="en-US"/>
        </a:p>
      </dgm:t>
    </dgm:pt>
    <dgm:pt modelId="{F9D2ED85-3D36-4F04-BD9C-A7399B4CE727}" type="sibTrans" cxnId="{2E81FC05-5215-4ACA-9242-932757066B70}">
      <dgm:prSet/>
      <dgm:spPr/>
      <dgm:t>
        <a:bodyPr/>
        <a:lstStyle/>
        <a:p>
          <a:endParaRPr lang="en-US"/>
        </a:p>
      </dgm:t>
    </dgm:pt>
    <dgm:pt modelId="{038ADCC1-2076-448E-8173-B9FB6C242F81}">
      <dgm:prSet phldrT="[Text]"/>
      <dgm:spPr>
        <a:ln>
          <a:bevel/>
        </a:ln>
      </dgm:spPr>
      <dgm:t>
        <a:bodyPr/>
        <a:lstStyle/>
        <a:p>
          <a:r>
            <a:rPr lang="en-US" dirty="0"/>
            <a:t>Making of the Prototype Model</a:t>
          </a:r>
        </a:p>
      </dgm:t>
    </dgm:pt>
    <dgm:pt modelId="{1C44B0AF-CB4A-4E27-A91C-FE66B3189BBD}" type="parTrans" cxnId="{D053702C-5205-4A80-8B30-265CE73EA0E3}">
      <dgm:prSet/>
      <dgm:spPr/>
      <dgm:t>
        <a:bodyPr/>
        <a:lstStyle/>
        <a:p>
          <a:endParaRPr lang="en-US"/>
        </a:p>
      </dgm:t>
    </dgm:pt>
    <dgm:pt modelId="{EE65ECCD-8711-414B-AABE-55E8A24CAC09}" type="sibTrans" cxnId="{D053702C-5205-4A80-8B30-265CE73EA0E3}">
      <dgm:prSet/>
      <dgm:spPr/>
      <dgm:t>
        <a:bodyPr/>
        <a:lstStyle/>
        <a:p>
          <a:endParaRPr lang="en-US"/>
        </a:p>
      </dgm:t>
    </dgm:pt>
    <dgm:pt modelId="{4C6DE618-E967-4F7E-B42B-E53D7C102AA8}">
      <dgm:prSet phldrT="[Text]"/>
      <dgm:spPr>
        <a:ln>
          <a:bevel/>
        </a:ln>
      </dgm:spPr>
      <dgm:t>
        <a:bodyPr/>
        <a:lstStyle/>
        <a:p>
          <a:endParaRPr lang="en-US" dirty="0"/>
        </a:p>
      </dgm:t>
    </dgm:pt>
    <dgm:pt modelId="{D3B5FEB3-4CC7-4775-B74D-7BEFDC49E6A8}" type="parTrans" cxnId="{6C4821D6-A736-4FDA-A870-65A4302B2609}">
      <dgm:prSet/>
      <dgm:spPr/>
      <dgm:t>
        <a:bodyPr/>
        <a:lstStyle/>
        <a:p>
          <a:endParaRPr lang="en-US"/>
        </a:p>
      </dgm:t>
    </dgm:pt>
    <dgm:pt modelId="{203CED2E-BA4A-42A9-91FB-74BE49BDFA07}" type="sibTrans" cxnId="{6C4821D6-A736-4FDA-A870-65A4302B2609}">
      <dgm:prSet/>
      <dgm:spPr/>
      <dgm:t>
        <a:bodyPr/>
        <a:lstStyle/>
        <a:p>
          <a:endParaRPr lang="en-US"/>
        </a:p>
      </dgm:t>
    </dgm:pt>
    <dgm:pt modelId="{276C4AFE-1C88-4F4E-9EAF-32D876ECABB0}">
      <dgm:prSet phldrT="[Text]"/>
      <dgm:spPr>
        <a:ln>
          <a:bevel/>
        </a:ln>
      </dgm:spPr>
      <dgm:t>
        <a:bodyPr/>
        <a:lstStyle/>
        <a:p>
          <a:r>
            <a:rPr lang="en-US" dirty="0"/>
            <a:t>Test Run</a:t>
          </a:r>
        </a:p>
      </dgm:t>
    </dgm:pt>
    <dgm:pt modelId="{AA5D6F08-B91C-444B-9632-321E80017278}" type="parTrans" cxnId="{FFA5B20B-45C8-4A90-99F6-FA0CC3522C7D}">
      <dgm:prSet/>
      <dgm:spPr/>
      <dgm:t>
        <a:bodyPr/>
        <a:lstStyle/>
        <a:p>
          <a:endParaRPr lang="en-US"/>
        </a:p>
      </dgm:t>
    </dgm:pt>
    <dgm:pt modelId="{7ACB6384-E8F2-469A-8AE4-DEFD7EB7EB5E}" type="sibTrans" cxnId="{FFA5B20B-45C8-4A90-99F6-FA0CC3522C7D}">
      <dgm:prSet/>
      <dgm:spPr/>
      <dgm:t>
        <a:bodyPr/>
        <a:lstStyle/>
        <a:p>
          <a:endParaRPr lang="en-US"/>
        </a:p>
      </dgm:t>
    </dgm:pt>
    <dgm:pt modelId="{5931B5E7-A882-41B8-B2D3-4452452B924B}" type="pres">
      <dgm:prSet presAssocID="{0B8243F8-F88C-44F7-A838-C3CE7D83EB8A}" presName="Name0" presStyleCnt="0">
        <dgm:presLayoutVars>
          <dgm:dir/>
          <dgm:animLvl val="lvl"/>
          <dgm:resizeHandles val="exact"/>
        </dgm:presLayoutVars>
      </dgm:prSet>
      <dgm:spPr/>
    </dgm:pt>
    <dgm:pt modelId="{5B2E9C14-7A2F-4F5F-82DA-60FDBF5B97A3}" type="pres">
      <dgm:prSet presAssocID="{AD118710-5C73-4942-A842-696548F9E9FB}" presName="composite" presStyleCnt="0"/>
      <dgm:spPr/>
    </dgm:pt>
    <dgm:pt modelId="{D77A6345-670C-453A-B46C-E29F763DBD30}" type="pres">
      <dgm:prSet presAssocID="{AD118710-5C73-4942-A842-696548F9E9FB}" presName="parTx" presStyleLbl="alignNode1" presStyleIdx="0" presStyleCnt="3">
        <dgm:presLayoutVars>
          <dgm:chMax val="0"/>
          <dgm:chPref val="0"/>
          <dgm:bulletEnabled val="1"/>
        </dgm:presLayoutVars>
      </dgm:prSet>
      <dgm:spPr/>
    </dgm:pt>
    <dgm:pt modelId="{B5E9B483-2172-40E4-B9F0-5FE2E95EE78B}" type="pres">
      <dgm:prSet presAssocID="{AD118710-5C73-4942-A842-696548F9E9FB}" presName="desTx" presStyleLbl="alignAccFollowNode1" presStyleIdx="0" presStyleCnt="3">
        <dgm:presLayoutVars>
          <dgm:bulletEnabled val="1"/>
        </dgm:presLayoutVars>
      </dgm:prSet>
      <dgm:spPr/>
    </dgm:pt>
    <dgm:pt modelId="{7E3EC8F5-4A7E-46E4-953C-4C47DA2B3C68}" type="pres">
      <dgm:prSet presAssocID="{91AD5931-BD02-43B3-A160-BE63A56D58FA}" presName="space" presStyleCnt="0"/>
      <dgm:spPr/>
    </dgm:pt>
    <dgm:pt modelId="{A4E4B3DD-25D6-4EC1-8A79-C50F430793A2}" type="pres">
      <dgm:prSet presAssocID="{D7EFC468-43D8-4842-8765-758A470D8DC4}" presName="composite" presStyleCnt="0"/>
      <dgm:spPr/>
    </dgm:pt>
    <dgm:pt modelId="{5479196F-1356-48C7-8BE9-6EAB38955C0E}" type="pres">
      <dgm:prSet presAssocID="{D7EFC468-43D8-4842-8765-758A470D8DC4}" presName="parTx" presStyleLbl="alignNode1" presStyleIdx="1" presStyleCnt="3">
        <dgm:presLayoutVars>
          <dgm:chMax val="0"/>
          <dgm:chPref val="0"/>
          <dgm:bulletEnabled val="1"/>
        </dgm:presLayoutVars>
      </dgm:prSet>
      <dgm:spPr/>
    </dgm:pt>
    <dgm:pt modelId="{4D2C15CF-4B5E-43C0-BD0D-6812DD703CD0}" type="pres">
      <dgm:prSet presAssocID="{D7EFC468-43D8-4842-8765-758A470D8DC4}" presName="desTx" presStyleLbl="alignAccFollowNode1" presStyleIdx="1" presStyleCnt="3">
        <dgm:presLayoutVars>
          <dgm:bulletEnabled val="1"/>
        </dgm:presLayoutVars>
      </dgm:prSet>
      <dgm:spPr/>
    </dgm:pt>
    <dgm:pt modelId="{4C1D7288-A5AD-4A9B-AF5D-D9AA46A21C06}" type="pres">
      <dgm:prSet presAssocID="{D3EE42E0-6E1C-451B-8BD1-592631EED497}" presName="space" presStyleCnt="0"/>
      <dgm:spPr/>
    </dgm:pt>
    <dgm:pt modelId="{E727E55F-E43A-4994-8237-180BC259EB77}" type="pres">
      <dgm:prSet presAssocID="{3FB1EBA6-F227-40A2-810A-F1648306A90A}" presName="composite" presStyleCnt="0"/>
      <dgm:spPr/>
    </dgm:pt>
    <dgm:pt modelId="{8D28450C-7DAC-421E-80BC-236548616E17}" type="pres">
      <dgm:prSet presAssocID="{3FB1EBA6-F227-40A2-810A-F1648306A90A}" presName="parTx" presStyleLbl="alignNode1" presStyleIdx="2" presStyleCnt="3">
        <dgm:presLayoutVars>
          <dgm:chMax val="0"/>
          <dgm:chPref val="0"/>
          <dgm:bulletEnabled val="1"/>
        </dgm:presLayoutVars>
      </dgm:prSet>
      <dgm:spPr/>
    </dgm:pt>
    <dgm:pt modelId="{501AD60B-1BF5-497A-8030-F5E031EC25E4}" type="pres">
      <dgm:prSet presAssocID="{3FB1EBA6-F227-40A2-810A-F1648306A90A}" presName="desTx" presStyleLbl="alignAccFollowNode1" presStyleIdx="2" presStyleCnt="3">
        <dgm:presLayoutVars>
          <dgm:bulletEnabled val="1"/>
        </dgm:presLayoutVars>
      </dgm:prSet>
      <dgm:spPr/>
    </dgm:pt>
  </dgm:ptLst>
  <dgm:cxnLst>
    <dgm:cxn modelId="{2E81FC05-5215-4ACA-9242-932757066B70}" srcId="{3FB1EBA6-F227-40A2-810A-F1648306A90A}" destId="{B732C597-0118-4B5D-95AB-484D82750BF9}" srcOrd="2" destOrd="0" parTransId="{6E08370B-6AF9-4A5C-A89C-E46F7D2FFF29}" sibTransId="{F9D2ED85-3D36-4F04-BD9C-A7399B4CE727}"/>
    <dgm:cxn modelId="{FFA5B20B-45C8-4A90-99F6-FA0CC3522C7D}" srcId="{3FB1EBA6-F227-40A2-810A-F1648306A90A}" destId="{276C4AFE-1C88-4F4E-9EAF-32D876ECABB0}" srcOrd="1" destOrd="0" parTransId="{AA5D6F08-B91C-444B-9632-321E80017278}" sibTransId="{7ACB6384-E8F2-469A-8AE4-DEFD7EB7EB5E}"/>
    <dgm:cxn modelId="{10BA1F1A-BF7C-45B2-9068-28649FCD44B7}" type="presOf" srcId="{4C6DE618-E967-4F7E-B42B-E53D7C102AA8}" destId="{501AD60B-1BF5-497A-8030-F5E031EC25E4}" srcOrd="0" destOrd="3" presId="urn:microsoft.com/office/officeart/2005/8/layout/hList1"/>
    <dgm:cxn modelId="{7FAB841E-D2B6-48FC-9444-1685993139F0}" type="presOf" srcId="{A579FF11-D185-420F-B492-278A296F885B}" destId="{B5E9B483-2172-40E4-B9F0-5FE2E95EE78B}" srcOrd="0" destOrd="0" presId="urn:microsoft.com/office/officeart/2005/8/layout/hList1"/>
    <dgm:cxn modelId="{D053702C-5205-4A80-8B30-265CE73EA0E3}" srcId="{D7EFC468-43D8-4842-8765-758A470D8DC4}" destId="{038ADCC1-2076-448E-8173-B9FB6C242F81}" srcOrd="2" destOrd="0" parTransId="{1C44B0AF-CB4A-4E27-A91C-FE66B3189BBD}" sibTransId="{EE65ECCD-8711-414B-AABE-55E8A24CAC09}"/>
    <dgm:cxn modelId="{6D8FB92E-E2C7-4B84-A5E6-BFEFD098D64B}" type="presOf" srcId="{3FB1EBA6-F227-40A2-810A-F1648306A90A}" destId="{8D28450C-7DAC-421E-80BC-236548616E17}" srcOrd="0" destOrd="0" presId="urn:microsoft.com/office/officeart/2005/8/layout/hList1"/>
    <dgm:cxn modelId="{4E483B67-C234-42B7-BD74-CF5C855195E2}" type="presOf" srcId="{276C4AFE-1C88-4F4E-9EAF-32D876ECABB0}" destId="{501AD60B-1BF5-497A-8030-F5E031EC25E4}" srcOrd="0" destOrd="1" presId="urn:microsoft.com/office/officeart/2005/8/layout/hList1"/>
    <dgm:cxn modelId="{C4025E73-5869-4336-BBE9-23121A00B3B1}" type="presOf" srcId="{038ADCC1-2076-448E-8173-B9FB6C242F81}" destId="{4D2C15CF-4B5E-43C0-BD0D-6812DD703CD0}" srcOrd="0" destOrd="2" presId="urn:microsoft.com/office/officeart/2005/8/layout/hList1"/>
    <dgm:cxn modelId="{C9C07D77-CE95-4181-8DD4-9C7FCCF5ACC5}" srcId="{D7EFC468-43D8-4842-8765-758A470D8DC4}" destId="{1BD892E4-6025-4DD6-9BAA-CFF72077049F}" srcOrd="1" destOrd="0" parTransId="{4E9C17AC-F38E-4EAD-B9A8-1F8FC4B68E6E}" sibTransId="{03C5015E-FDE7-458E-8730-C64B6D637A05}"/>
    <dgm:cxn modelId="{FDCBEB78-EAC8-4C06-9669-98D15331CDEA}" type="presOf" srcId="{D7EFC468-43D8-4842-8765-758A470D8DC4}" destId="{5479196F-1356-48C7-8BE9-6EAB38955C0E}" srcOrd="0" destOrd="0" presId="urn:microsoft.com/office/officeart/2005/8/layout/hList1"/>
    <dgm:cxn modelId="{25F69D5A-2C7B-4221-9359-B3409EAD87AF}" type="presOf" srcId="{C35CFEF2-1F0B-4E18-A31E-4E7ACC09B53F}" destId="{4D2C15CF-4B5E-43C0-BD0D-6812DD703CD0}" srcOrd="0" destOrd="0" presId="urn:microsoft.com/office/officeart/2005/8/layout/hList1"/>
    <dgm:cxn modelId="{E497198E-7009-48A6-B1C9-AAFB80D824BE}" type="presOf" srcId="{1BD892E4-6025-4DD6-9BAA-CFF72077049F}" destId="{4D2C15CF-4B5E-43C0-BD0D-6812DD703CD0}" srcOrd="0" destOrd="1" presId="urn:microsoft.com/office/officeart/2005/8/layout/hList1"/>
    <dgm:cxn modelId="{FFBD2398-E916-43C1-B9C0-C49B3EAE95FA}" type="presOf" srcId="{AD118710-5C73-4942-A842-696548F9E9FB}" destId="{D77A6345-670C-453A-B46C-E29F763DBD30}" srcOrd="0" destOrd="0" presId="urn:microsoft.com/office/officeart/2005/8/layout/hList1"/>
    <dgm:cxn modelId="{09E33EA6-10C7-49D8-B8A3-6AC66815EB72}" srcId="{0B8243F8-F88C-44F7-A838-C3CE7D83EB8A}" destId="{AD118710-5C73-4942-A842-696548F9E9FB}" srcOrd="0" destOrd="0" parTransId="{13B346F0-5E83-4234-94FD-159806693850}" sibTransId="{91AD5931-BD02-43B3-A160-BE63A56D58FA}"/>
    <dgm:cxn modelId="{2C5672A9-E141-4AF4-B084-078D8FBB98E8}" srcId="{0B8243F8-F88C-44F7-A838-C3CE7D83EB8A}" destId="{D7EFC468-43D8-4842-8765-758A470D8DC4}" srcOrd="1" destOrd="0" parTransId="{427520DB-08AD-49BF-A99D-563714DBBBB7}" sibTransId="{D3EE42E0-6E1C-451B-8BD1-592631EED497}"/>
    <dgm:cxn modelId="{7D1C24AE-795C-4E96-8432-440FA88B6B20}" srcId="{AD118710-5C73-4942-A842-696548F9E9FB}" destId="{A579FF11-D185-420F-B492-278A296F885B}" srcOrd="0" destOrd="0" parTransId="{9E958136-5F40-4799-919D-538E24F7BC80}" sibTransId="{BDBEE759-BFE0-433D-8690-AF35A98A296B}"/>
    <dgm:cxn modelId="{D90DAFC7-FCC2-47D5-8536-F6F7455A25EA}" type="presOf" srcId="{E9801690-AEF0-4152-90AE-AD2484F1C33B}" destId="{B5E9B483-2172-40E4-B9F0-5FE2E95EE78B}" srcOrd="0" destOrd="1" presId="urn:microsoft.com/office/officeart/2005/8/layout/hList1"/>
    <dgm:cxn modelId="{0D1A79CC-8BF8-45A8-AF8F-1403F8C22A25}" type="presOf" srcId="{B732C597-0118-4B5D-95AB-484D82750BF9}" destId="{501AD60B-1BF5-497A-8030-F5E031EC25E4}" srcOrd="0" destOrd="2" presId="urn:microsoft.com/office/officeart/2005/8/layout/hList1"/>
    <dgm:cxn modelId="{16E833CF-BD53-48BB-BA13-15B0DCAEA548}" srcId="{AD118710-5C73-4942-A842-696548F9E9FB}" destId="{E9801690-AEF0-4152-90AE-AD2484F1C33B}" srcOrd="1" destOrd="0" parTransId="{CEC1E235-E413-4AE7-A185-3C57BE674E7D}" sibTransId="{99C36942-D1B7-4EF0-9233-B482B00133F6}"/>
    <dgm:cxn modelId="{6E7935D1-B870-44DE-85E7-30A3C53F0FDE}" type="presOf" srcId="{15C45209-1649-40DA-9C87-EE04514B5643}" destId="{501AD60B-1BF5-497A-8030-F5E031EC25E4}" srcOrd="0" destOrd="0" presId="urn:microsoft.com/office/officeart/2005/8/layout/hList1"/>
    <dgm:cxn modelId="{6C4821D6-A736-4FDA-A870-65A4302B2609}" srcId="{3FB1EBA6-F227-40A2-810A-F1648306A90A}" destId="{4C6DE618-E967-4F7E-B42B-E53D7C102AA8}" srcOrd="3" destOrd="0" parTransId="{D3B5FEB3-4CC7-4775-B74D-7BEFDC49E6A8}" sibTransId="{203CED2E-BA4A-42A9-91FB-74BE49BDFA07}"/>
    <dgm:cxn modelId="{3F3FBCE5-D970-4437-A998-CEEA2CE25325}" srcId="{D7EFC468-43D8-4842-8765-758A470D8DC4}" destId="{C35CFEF2-1F0B-4E18-A31E-4E7ACC09B53F}" srcOrd="0" destOrd="0" parTransId="{19B539A4-F5B2-48A4-A28A-3FA6EC6FC25F}" sibTransId="{3C1DB2AB-C61A-422D-BAD1-222CD3BABA1C}"/>
    <dgm:cxn modelId="{BE7B1BF3-A5A7-4D3F-ADF7-0628D79A1112}" srcId="{0B8243F8-F88C-44F7-A838-C3CE7D83EB8A}" destId="{3FB1EBA6-F227-40A2-810A-F1648306A90A}" srcOrd="2" destOrd="0" parTransId="{883237C5-DD0A-4DCA-951D-7DF2967DE792}" sibTransId="{5E0180EF-14D1-425D-A004-FD9879FBDE14}"/>
    <dgm:cxn modelId="{A6E97EF6-C3B9-43F6-A6C4-B7E395278A04}" type="presOf" srcId="{0B8243F8-F88C-44F7-A838-C3CE7D83EB8A}" destId="{5931B5E7-A882-41B8-B2D3-4452452B924B}" srcOrd="0" destOrd="0" presId="urn:microsoft.com/office/officeart/2005/8/layout/hList1"/>
    <dgm:cxn modelId="{EEB874FA-01CA-4BB7-A177-8E818CC24679}" srcId="{3FB1EBA6-F227-40A2-810A-F1648306A90A}" destId="{15C45209-1649-40DA-9C87-EE04514B5643}" srcOrd="0" destOrd="0" parTransId="{4D9B6B76-3791-4701-B0C2-A5414FA4891E}" sibTransId="{8F1DE646-DE58-45E6-BB3C-764DC1CD200F}"/>
    <dgm:cxn modelId="{947EBB61-FC26-43D3-9DF6-1A00A3FE2460}" type="presParOf" srcId="{5931B5E7-A882-41B8-B2D3-4452452B924B}" destId="{5B2E9C14-7A2F-4F5F-82DA-60FDBF5B97A3}" srcOrd="0" destOrd="0" presId="urn:microsoft.com/office/officeart/2005/8/layout/hList1"/>
    <dgm:cxn modelId="{759FED18-0AAF-4213-BBD9-B0C5F6DD978A}" type="presParOf" srcId="{5B2E9C14-7A2F-4F5F-82DA-60FDBF5B97A3}" destId="{D77A6345-670C-453A-B46C-E29F763DBD30}" srcOrd="0" destOrd="0" presId="urn:microsoft.com/office/officeart/2005/8/layout/hList1"/>
    <dgm:cxn modelId="{798D2B2E-36C5-472C-9C61-C31E9E532412}" type="presParOf" srcId="{5B2E9C14-7A2F-4F5F-82DA-60FDBF5B97A3}" destId="{B5E9B483-2172-40E4-B9F0-5FE2E95EE78B}" srcOrd="1" destOrd="0" presId="urn:microsoft.com/office/officeart/2005/8/layout/hList1"/>
    <dgm:cxn modelId="{8F0E18EF-6C5E-437E-BE11-A8CC09C8CA67}" type="presParOf" srcId="{5931B5E7-A882-41B8-B2D3-4452452B924B}" destId="{7E3EC8F5-4A7E-46E4-953C-4C47DA2B3C68}" srcOrd="1" destOrd="0" presId="urn:microsoft.com/office/officeart/2005/8/layout/hList1"/>
    <dgm:cxn modelId="{DB8C855A-D146-444D-B49D-F74C7588D1FA}" type="presParOf" srcId="{5931B5E7-A882-41B8-B2D3-4452452B924B}" destId="{A4E4B3DD-25D6-4EC1-8A79-C50F430793A2}" srcOrd="2" destOrd="0" presId="urn:microsoft.com/office/officeart/2005/8/layout/hList1"/>
    <dgm:cxn modelId="{E5674E67-C928-48EB-91E1-EC5F48DF6619}" type="presParOf" srcId="{A4E4B3DD-25D6-4EC1-8A79-C50F430793A2}" destId="{5479196F-1356-48C7-8BE9-6EAB38955C0E}" srcOrd="0" destOrd="0" presId="urn:microsoft.com/office/officeart/2005/8/layout/hList1"/>
    <dgm:cxn modelId="{7DD57857-46EC-4F38-8CF6-334AFC0C305C}" type="presParOf" srcId="{A4E4B3DD-25D6-4EC1-8A79-C50F430793A2}" destId="{4D2C15CF-4B5E-43C0-BD0D-6812DD703CD0}" srcOrd="1" destOrd="0" presId="urn:microsoft.com/office/officeart/2005/8/layout/hList1"/>
    <dgm:cxn modelId="{D91896A1-AD41-4377-BBF1-803515AFE7E6}" type="presParOf" srcId="{5931B5E7-A882-41B8-B2D3-4452452B924B}" destId="{4C1D7288-A5AD-4A9B-AF5D-D9AA46A21C06}" srcOrd="3" destOrd="0" presId="urn:microsoft.com/office/officeart/2005/8/layout/hList1"/>
    <dgm:cxn modelId="{14FD3BEF-6793-4CBC-BA08-328B096DBC43}" type="presParOf" srcId="{5931B5E7-A882-41B8-B2D3-4452452B924B}" destId="{E727E55F-E43A-4994-8237-180BC259EB77}" srcOrd="4" destOrd="0" presId="urn:microsoft.com/office/officeart/2005/8/layout/hList1"/>
    <dgm:cxn modelId="{4EF4DCE5-82DA-432B-8AEF-53675800B6CE}" type="presParOf" srcId="{E727E55F-E43A-4994-8237-180BC259EB77}" destId="{8D28450C-7DAC-421E-80BC-236548616E17}" srcOrd="0" destOrd="0" presId="urn:microsoft.com/office/officeart/2005/8/layout/hList1"/>
    <dgm:cxn modelId="{953D0092-C5A7-4F2D-8F4D-A3A69938D863}" type="presParOf" srcId="{E727E55F-E43A-4994-8237-180BC259EB77}" destId="{501AD60B-1BF5-497A-8030-F5E031EC25E4}"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7A6345-670C-453A-B46C-E29F763DBD30}">
      <dsp:nvSpPr>
        <dsp:cNvPr id="0" name=""/>
        <dsp:cNvSpPr/>
      </dsp:nvSpPr>
      <dsp:spPr>
        <a:xfrm>
          <a:off x="3286" y="31419"/>
          <a:ext cx="3203971" cy="720000"/>
        </a:xfrm>
        <a:prstGeom prst="rect">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w="9525" cap="flat" cmpd="sng" algn="ctr">
          <a:solidFill>
            <a:schemeClr val="accent1">
              <a:hueOff val="0"/>
              <a:satOff val="0"/>
              <a:lumOff val="0"/>
              <a:alphaOff val="0"/>
            </a:schemeClr>
          </a:solidFill>
          <a:prstDash val="solid"/>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US" sz="2500" kern="1200" dirty="0"/>
            <a:t>WEEK-1</a:t>
          </a:r>
        </a:p>
      </dsp:txBody>
      <dsp:txXfrm>
        <a:off x="3286" y="31419"/>
        <a:ext cx="3203971" cy="720000"/>
      </dsp:txXfrm>
    </dsp:sp>
    <dsp:sp modelId="{B5E9B483-2172-40E4-B9F0-5FE2E95EE78B}">
      <dsp:nvSpPr>
        <dsp:cNvPr id="0" name=""/>
        <dsp:cNvSpPr/>
      </dsp:nvSpPr>
      <dsp:spPr>
        <a:xfrm>
          <a:off x="3286" y="751419"/>
          <a:ext cx="3203971" cy="3568500"/>
        </a:xfrm>
        <a:prstGeom prst="rect">
          <a:avLst/>
        </a:prstGeom>
        <a:solidFill>
          <a:schemeClr val="accent1">
            <a:alpha val="90000"/>
            <a:tint val="40000"/>
            <a:hueOff val="0"/>
            <a:satOff val="0"/>
            <a:lumOff val="0"/>
            <a:alphaOff val="0"/>
          </a:schemeClr>
        </a:solidFill>
        <a:ln w="9525" cap="flat" cmpd="sng" algn="ctr">
          <a:solidFill>
            <a:scrgbClr r="0" g="0" b="0"/>
          </a:solidFill>
          <a:prstDash val="solid"/>
          <a:bevel/>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Discussion on the DIY Project and ordering of the hardwares required</a:t>
          </a:r>
        </a:p>
        <a:p>
          <a:pPr marL="228600" lvl="1" indent="-228600" algn="l" defTabSz="1111250">
            <a:lnSpc>
              <a:spcPct val="90000"/>
            </a:lnSpc>
            <a:spcBef>
              <a:spcPct val="0"/>
            </a:spcBef>
            <a:spcAft>
              <a:spcPct val="15000"/>
            </a:spcAft>
            <a:buChar char="•"/>
          </a:pPr>
          <a:r>
            <a:rPr lang="en-US" sz="2500" kern="1200" dirty="0"/>
            <a:t>Preparation of the presentation file describing the Project</a:t>
          </a:r>
        </a:p>
      </dsp:txBody>
      <dsp:txXfrm>
        <a:off x="3286" y="751419"/>
        <a:ext cx="3203971" cy="3568500"/>
      </dsp:txXfrm>
    </dsp:sp>
    <dsp:sp modelId="{5479196F-1356-48C7-8BE9-6EAB38955C0E}">
      <dsp:nvSpPr>
        <dsp:cNvPr id="0" name=""/>
        <dsp:cNvSpPr/>
      </dsp:nvSpPr>
      <dsp:spPr>
        <a:xfrm>
          <a:off x="3655814" y="31419"/>
          <a:ext cx="3203971" cy="720000"/>
        </a:xfrm>
        <a:prstGeom prst="rect">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w="9525" cap="flat" cmpd="sng" algn="ctr">
          <a:solidFill>
            <a:schemeClr val="accent1">
              <a:hueOff val="0"/>
              <a:satOff val="0"/>
              <a:lumOff val="0"/>
              <a:alphaOff val="0"/>
            </a:schemeClr>
          </a:solidFill>
          <a:prstDash val="solid"/>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US" sz="2500" kern="1200" dirty="0"/>
            <a:t>WEEK-2</a:t>
          </a:r>
        </a:p>
      </dsp:txBody>
      <dsp:txXfrm>
        <a:off x="3655814" y="31419"/>
        <a:ext cx="3203971" cy="720000"/>
      </dsp:txXfrm>
    </dsp:sp>
    <dsp:sp modelId="{4D2C15CF-4B5E-43C0-BD0D-6812DD703CD0}">
      <dsp:nvSpPr>
        <dsp:cNvPr id="0" name=""/>
        <dsp:cNvSpPr/>
      </dsp:nvSpPr>
      <dsp:spPr>
        <a:xfrm>
          <a:off x="3655814" y="751419"/>
          <a:ext cx="3203971" cy="3568500"/>
        </a:xfrm>
        <a:prstGeom prst="rect">
          <a:avLst/>
        </a:prstGeom>
        <a:solidFill>
          <a:schemeClr val="accent1">
            <a:alpha val="90000"/>
            <a:tint val="40000"/>
            <a:hueOff val="0"/>
            <a:satOff val="0"/>
            <a:lumOff val="0"/>
            <a:alphaOff val="0"/>
          </a:schemeClr>
        </a:solidFill>
        <a:ln w="9525" cap="flat" cmpd="sng" algn="ctr">
          <a:solidFill>
            <a:scrgbClr r="0" g="0" b="0"/>
          </a:solidFill>
          <a:prstDash val="solid"/>
          <a:bevel/>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Working on the circuit (Using Tinkercad)</a:t>
          </a:r>
        </a:p>
        <a:p>
          <a:pPr marL="228600" lvl="1" indent="-228600" algn="l" defTabSz="1111250">
            <a:lnSpc>
              <a:spcPct val="90000"/>
            </a:lnSpc>
            <a:spcBef>
              <a:spcPct val="0"/>
            </a:spcBef>
            <a:spcAft>
              <a:spcPct val="15000"/>
            </a:spcAft>
            <a:buChar char="•"/>
          </a:pPr>
          <a:r>
            <a:rPr lang="en-US" sz="2500" kern="1200" dirty="0"/>
            <a:t>Working on the logic(Algorithm) using python</a:t>
          </a:r>
        </a:p>
        <a:p>
          <a:pPr marL="228600" lvl="1" indent="-228600" algn="l" defTabSz="1111250">
            <a:lnSpc>
              <a:spcPct val="90000"/>
            </a:lnSpc>
            <a:spcBef>
              <a:spcPct val="0"/>
            </a:spcBef>
            <a:spcAft>
              <a:spcPct val="15000"/>
            </a:spcAft>
            <a:buChar char="•"/>
          </a:pPr>
          <a:r>
            <a:rPr lang="en-US" sz="2500" kern="1200" dirty="0"/>
            <a:t>Making of the Prototype Model</a:t>
          </a:r>
        </a:p>
      </dsp:txBody>
      <dsp:txXfrm>
        <a:off x="3655814" y="751419"/>
        <a:ext cx="3203971" cy="3568500"/>
      </dsp:txXfrm>
    </dsp:sp>
    <dsp:sp modelId="{8D28450C-7DAC-421E-80BC-236548616E17}">
      <dsp:nvSpPr>
        <dsp:cNvPr id="0" name=""/>
        <dsp:cNvSpPr/>
      </dsp:nvSpPr>
      <dsp:spPr>
        <a:xfrm>
          <a:off x="7308342" y="31419"/>
          <a:ext cx="3203971" cy="720000"/>
        </a:xfrm>
        <a:prstGeom prst="rect">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w="9525" cap="flat" cmpd="sng" algn="ctr">
          <a:solidFill>
            <a:schemeClr val="accent1">
              <a:hueOff val="0"/>
              <a:satOff val="0"/>
              <a:lumOff val="0"/>
              <a:alphaOff val="0"/>
            </a:schemeClr>
          </a:solidFill>
          <a:prstDash val="solid"/>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US" sz="2500" kern="1200" dirty="0"/>
            <a:t>WEEK3</a:t>
          </a:r>
        </a:p>
      </dsp:txBody>
      <dsp:txXfrm>
        <a:off x="7308342" y="31419"/>
        <a:ext cx="3203971" cy="720000"/>
      </dsp:txXfrm>
    </dsp:sp>
    <dsp:sp modelId="{501AD60B-1BF5-497A-8030-F5E031EC25E4}">
      <dsp:nvSpPr>
        <dsp:cNvPr id="0" name=""/>
        <dsp:cNvSpPr/>
      </dsp:nvSpPr>
      <dsp:spPr>
        <a:xfrm>
          <a:off x="7308342" y="751419"/>
          <a:ext cx="3203971" cy="3568500"/>
        </a:xfrm>
        <a:prstGeom prst="rect">
          <a:avLst/>
        </a:prstGeom>
        <a:solidFill>
          <a:schemeClr val="accent1">
            <a:alpha val="90000"/>
            <a:tint val="40000"/>
            <a:hueOff val="0"/>
            <a:satOff val="0"/>
            <a:lumOff val="0"/>
            <a:alphaOff val="0"/>
          </a:schemeClr>
        </a:solidFill>
        <a:ln w="9525" cap="flat" cmpd="sng" algn="ctr">
          <a:solidFill>
            <a:scrgbClr r="0" g="0" b="0"/>
          </a:solidFill>
          <a:prstDash val="solid"/>
          <a:bevel/>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Completing the code and the model</a:t>
          </a:r>
        </a:p>
        <a:p>
          <a:pPr marL="228600" lvl="1" indent="-228600" algn="l" defTabSz="1111250">
            <a:lnSpc>
              <a:spcPct val="90000"/>
            </a:lnSpc>
            <a:spcBef>
              <a:spcPct val="0"/>
            </a:spcBef>
            <a:spcAft>
              <a:spcPct val="15000"/>
            </a:spcAft>
            <a:buChar char="•"/>
          </a:pPr>
          <a:r>
            <a:rPr lang="en-US" sz="2500" kern="1200" dirty="0"/>
            <a:t>Test Run</a:t>
          </a:r>
        </a:p>
        <a:p>
          <a:pPr marL="228600" lvl="1" indent="-228600" algn="l" defTabSz="1111250">
            <a:lnSpc>
              <a:spcPct val="90000"/>
            </a:lnSpc>
            <a:spcBef>
              <a:spcPct val="0"/>
            </a:spcBef>
            <a:spcAft>
              <a:spcPct val="15000"/>
            </a:spcAft>
            <a:buChar char="•"/>
          </a:pPr>
          <a:r>
            <a:rPr lang="en-US" sz="2500" kern="1200" dirty="0"/>
            <a:t>Making of the Video explaining our DIY Project</a:t>
          </a:r>
        </a:p>
        <a:p>
          <a:pPr marL="228600" lvl="1" indent="-228600" algn="l" defTabSz="1111250">
            <a:lnSpc>
              <a:spcPct val="90000"/>
            </a:lnSpc>
            <a:spcBef>
              <a:spcPct val="0"/>
            </a:spcBef>
            <a:spcAft>
              <a:spcPct val="15000"/>
            </a:spcAft>
            <a:buChar char="•"/>
          </a:pPr>
          <a:endParaRPr lang="en-US" sz="2500" kern="1200" dirty="0"/>
        </a:p>
      </dsp:txBody>
      <dsp:txXfrm>
        <a:off x="7308342" y="751419"/>
        <a:ext cx="3203971" cy="35685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jpeg>
</file>

<file path=ppt/media/image6.jpe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352904-8BF0-4908-9F32-1E0C7D41C531}" type="datetimeFigureOut">
              <a:rPr lang="en-IN" smtClean="0"/>
              <a:t>07-06-2021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513846-DE10-4D1F-AC57-1B86051388BE}" type="slidenum">
              <a:rPr lang="en-IN" smtClean="0"/>
              <a:t>‹#›</a:t>
            </a:fld>
            <a:endParaRPr lang="en-IN"/>
          </a:p>
        </p:txBody>
      </p:sp>
    </p:spTree>
    <p:extLst>
      <p:ext uri="{BB962C8B-B14F-4D97-AF65-F5344CB8AC3E}">
        <p14:creationId xmlns:p14="http://schemas.microsoft.com/office/powerpoint/2010/main" val="37388027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0357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0357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79750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CF84593E-BCCA-4413-B5E8-E9A11D946959}" type="datetimeFigureOut">
              <a:rPr lang="en-IN" smtClean="0"/>
              <a:t>07-06-2021</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21717901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84593E-BCCA-4413-B5E8-E9A11D946959}" type="datetimeFigureOut">
              <a:rPr lang="en-IN" smtClean="0"/>
              <a:t>07-06-2021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2339421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CF84593E-BCCA-4413-B5E8-E9A11D946959}" type="datetimeFigureOut">
              <a:rPr lang="en-IN" smtClean="0"/>
              <a:t>07-06-2021</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5549853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CF84593E-BCCA-4413-B5E8-E9A11D946959}" type="datetimeFigureOut">
              <a:rPr lang="en-IN" smtClean="0"/>
              <a:t>07-06-2021</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9E0E70BC-4F37-40F7-9C99-F110FC875400}"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560276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CF84593E-BCCA-4413-B5E8-E9A11D946959}" type="datetimeFigureOut">
              <a:rPr lang="en-IN" smtClean="0"/>
              <a:t>07-06-2021</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39524195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F84593E-BCCA-4413-B5E8-E9A11D946959}" type="datetimeFigureOut">
              <a:rPr lang="en-IN" smtClean="0"/>
              <a:t>07-06-2021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39288750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F84593E-BCCA-4413-B5E8-E9A11D946959}" type="datetimeFigureOut">
              <a:rPr lang="en-IN" smtClean="0"/>
              <a:t>07-06-2021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21810723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84593E-BCCA-4413-B5E8-E9A11D946959}" type="datetimeFigureOut">
              <a:rPr lang="en-IN" smtClean="0"/>
              <a:t>07-06-2021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5109719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CF84593E-BCCA-4413-B5E8-E9A11D946959}" type="datetimeFigureOut">
              <a:rPr lang="en-IN" smtClean="0"/>
              <a:t>07-06-2021</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27591162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0" name="Google Shape;20;p4"/>
          <p:cNvSpPr/>
          <p:nvPr/>
        </p:nvSpPr>
        <p:spPr>
          <a:xfrm>
            <a:off x="0" y="6727600"/>
            <a:ext cx="12192000" cy="13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 name="Google Shape;21;p4"/>
          <p:cNvSpPr txBox="1">
            <a:spLocks noGrp="1"/>
          </p:cNvSpPr>
          <p:nvPr>
            <p:ph type="title"/>
          </p:nvPr>
        </p:nvSpPr>
        <p:spPr>
          <a:xfrm>
            <a:off x="415600" y="593367"/>
            <a:ext cx="11360800" cy="817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415600" y="1562133"/>
            <a:ext cx="11360800" cy="45296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23" name="Google Shape;23;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15238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84593E-BCCA-4413-B5E8-E9A11D946959}" type="datetimeFigureOut">
              <a:rPr lang="en-IN" smtClean="0"/>
              <a:t>07-06-2021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654948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CF84593E-BCCA-4413-B5E8-E9A11D946959}" type="datetimeFigureOut">
              <a:rPr lang="en-IN" smtClean="0"/>
              <a:t>07-06-2021</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1572718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F84593E-BCCA-4413-B5E8-E9A11D946959}" type="datetimeFigureOut">
              <a:rPr lang="en-IN" smtClean="0"/>
              <a:t>07-06-2021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3851980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F84593E-BCCA-4413-B5E8-E9A11D946959}" type="datetimeFigureOut">
              <a:rPr lang="en-IN" smtClean="0"/>
              <a:t>07-06-2021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1185325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F84593E-BCCA-4413-B5E8-E9A11D946959}" type="datetimeFigureOut">
              <a:rPr lang="en-IN" smtClean="0"/>
              <a:t>07-06-2021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1625552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84593E-BCCA-4413-B5E8-E9A11D946959}" type="datetimeFigureOut">
              <a:rPr lang="en-IN" smtClean="0"/>
              <a:t>07-06-2021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11059133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84593E-BCCA-4413-B5E8-E9A11D946959}" type="datetimeFigureOut">
              <a:rPr lang="en-IN" smtClean="0"/>
              <a:t>07-06-2021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2403305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84593E-BCCA-4413-B5E8-E9A11D946959}" type="datetimeFigureOut">
              <a:rPr lang="en-IN" smtClean="0"/>
              <a:t>07-06-2021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E0E70BC-4F37-40F7-9C99-F110FC875400}" type="slidenum">
              <a:rPr lang="en-IN" smtClean="0"/>
              <a:t>‹#›</a:t>
            </a:fld>
            <a:endParaRPr lang="en-IN"/>
          </a:p>
        </p:txBody>
      </p:sp>
    </p:spTree>
    <p:extLst>
      <p:ext uri="{BB962C8B-B14F-4D97-AF65-F5344CB8AC3E}">
        <p14:creationId xmlns:p14="http://schemas.microsoft.com/office/powerpoint/2010/main" val="746634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F84593E-BCCA-4413-B5E8-E9A11D946959}" type="datetimeFigureOut">
              <a:rPr lang="en-IN" smtClean="0"/>
              <a:t>07-06-2021</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E0E70BC-4F37-40F7-9C99-F110FC875400}" type="slidenum">
              <a:rPr lang="en-IN" smtClean="0"/>
              <a:t>‹#›</a:t>
            </a:fld>
            <a:endParaRPr lang="en-IN"/>
          </a:p>
        </p:txBody>
      </p:sp>
    </p:spTree>
    <p:extLst>
      <p:ext uri="{BB962C8B-B14F-4D97-AF65-F5344CB8AC3E}">
        <p14:creationId xmlns:p14="http://schemas.microsoft.com/office/powerpoint/2010/main" val="4165667474"/>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11.pn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microsoft.com/office/2007/relationships/hdphoto" Target="../media/hdphoto3.wdp"/><Relationship Id="rId5" Type="http://schemas.openxmlformats.org/officeDocument/2006/relationships/image" Target="../media/image12.png"/><Relationship Id="rId10" Type="http://schemas.microsoft.com/office/2007/relationships/hdphoto" Target="../media/hdphoto5.wdp"/><Relationship Id="rId4" Type="http://schemas.microsoft.com/office/2007/relationships/hdphoto" Target="../media/hdphoto2.wdp"/><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2102" y="230574"/>
            <a:ext cx="11909898" cy="2277496"/>
          </a:xfrm>
        </p:spPr>
        <p:txBody>
          <a:bodyPr>
            <a:normAutofit fontScale="90000"/>
          </a:bodyPr>
          <a:lstStyle/>
          <a:p>
            <a:r>
              <a:rPr lang="en-IN" sz="4800" dirty="0">
                <a:latin typeface="Algerian" panose="04020705040A02060702" pitchFamily="82" charset="0"/>
              </a:rPr>
              <a:t>                       </a:t>
            </a:r>
            <a:r>
              <a:rPr lang="en-IN" sz="4800" dirty="0">
                <a:ln>
                  <a:solidFill>
                    <a:schemeClr val="accent1">
                      <a:shade val="50000"/>
                    </a:schemeClr>
                  </a:solidFill>
                </a:ln>
                <a:effectLst>
                  <a:glow rad="139700">
                    <a:schemeClr val="accent4">
                      <a:satMod val="175000"/>
                      <a:alpha val="40000"/>
                    </a:schemeClr>
                  </a:glow>
                </a:effectLst>
                <a:latin typeface="Algerian" panose="04020705040A02060702" pitchFamily="82" charset="0"/>
              </a:rPr>
              <a:t>DIY FINAL PROJECT</a:t>
            </a:r>
            <a:br>
              <a:rPr lang="en-IN" sz="4800" dirty="0">
                <a:ln>
                  <a:solidFill>
                    <a:schemeClr val="accent1">
                      <a:shade val="50000"/>
                    </a:schemeClr>
                  </a:solidFill>
                </a:ln>
                <a:effectLst>
                  <a:glow rad="139700">
                    <a:schemeClr val="accent4">
                      <a:satMod val="175000"/>
                      <a:alpha val="40000"/>
                    </a:schemeClr>
                  </a:glow>
                </a:effectLst>
                <a:latin typeface="Algerian" panose="04020705040A02060702" pitchFamily="82" charset="0"/>
              </a:rPr>
            </a:br>
            <a:br>
              <a:rPr lang="en-IN" sz="4800" dirty="0"/>
            </a:br>
            <a:r>
              <a:rPr lang="en-IN" sz="32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stellar" panose="020A0402060406010301" pitchFamily="18" charset="0"/>
              </a:rPr>
              <a:t>IMPLEMENTATION OF GESTURE BASED CONTROLS USING ARDUINO</a:t>
            </a:r>
          </a:p>
        </p:txBody>
      </p:sp>
      <p:sp>
        <p:nvSpPr>
          <p:cNvPr id="6" name="Donut 5"/>
          <p:cNvSpPr/>
          <p:nvPr/>
        </p:nvSpPr>
        <p:spPr>
          <a:xfrm>
            <a:off x="4345577" y="3175004"/>
            <a:ext cx="3500846" cy="3378926"/>
          </a:xfrm>
          <a:prstGeom prst="donut">
            <a:avLst/>
          </a:prstGeom>
          <a:solidFill>
            <a:schemeClr val="accent2">
              <a:lumMod val="75000"/>
            </a:schemeClr>
          </a:solidFill>
          <a:ln cap="rnd">
            <a:solidFill>
              <a:schemeClr val="accent1">
                <a:shade val="50000"/>
              </a:schemeClr>
            </a:solidFill>
            <a:beve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8" name="Line Callout 1 7"/>
          <p:cNvSpPr/>
          <p:nvPr/>
        </p:nvSpPr>
        <p:spPr>
          <a:xfrm>
            <a:off x="8534032" y="2697758"/>
            <a:ext cx="2447109" cy="1036726"/>
          </a:xfrm>
          <a:prstGeom prst="borderCallout1">
            <a:avLst>
              <a:gd name="adj1" fmla="val 49794"/>
              <a:gd name="adj2" fmla="val 528"/>
              <a:gd name="adj3" fmla="val 104100"/>
              <a:gd name="adj4" fmla="val -34774"/>
            </a:avLst>
          </a:prstGeom>
          <a:solidFill>
            <a:schemeClr val="bg1"/>
          </a:solidFill>
          <a:effectLst>
            <a:outerShdw blurRad="50800" dist="38100" dir="18900000" algn="bl" rotWithShape="0">
              <a:prstClr val="black">
                <a:alpha val="40000"/>
              </a:prstClr>
            </a:out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accent3"/>
                </a:solidFill>
              </a:rPr>
              <a:t>DEEPA RAJ</a:t>
            </a:r>
          </a:p>
          <a:p>
            <a:pPr algn="ctr"/>
            <a:r>
              <a:rPr lang="en-IN" sz="2400" b="1" dirty="0">
                <a:solidFill>
                  <a:schemeClr val="accent3"/>
                </a:solidFill>
              </a:rPr>
              <a:t>20IM10006</a:t>
            </a:r>
          </a:p>
        </p:txBody>
      </p:sp>
      <p:sp>
        <p:nvSpPr>
          <p:cNvPr id="10" name="Line Callout 1 9"/>
          <p:cNvSpPr/>
          <p:nvPr/>
        </p:nvSpPr>
        <p:spPr>
          <a:xfrm>
            <a:off x="931817" y="2760988"/>
            <a:ext cx="2490651" cy="1036726"/>
          </a:xfrm>
          <a:prstGeom prst="borderCallout1">
            <a:avLst>
              <a:gd name="adj1" fmla="val 129709"/>
              <a:gd name="adj2" fmla="val 134428"/>
              <a:gd name="adj3" fmla="val 50546"/>
              <a:gd name="adj4" fmla="val 99715"/>
            </a:avLst>
          </a:prstGeom>
          <a:solidFill>
            <a:schemeClr val="bg1"/>
          </a:solidFill>
          <a:effectLst>
            <a:outerShdw blurRad="50800" dist="38100" dir="13500000" algn="br" rotWithShape="0">
              <a:prstClr val="black">
                <a:alpha val="40000"/>
              </a:prstClr>
            </a:out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accent3"/>
                </a:solidFill>
              </a:rPr>
              <a:t>YASH RANA </a:t>
            </a:r>
          </a:p>
          <a:p>
            <a:pPr algn="ctr"/>
            <a:r>
              <a:rPr lang="en-IN" sz="2400" b="1" dirty="0">
                <a:solidFill>
                  <a:schemeClr val="accent3"/>
                </a:solidFill>
              </a:rPr>
              <a:t>20PH20045</a:t>
            </a:r>
          </a:p>
        </p:txBody>
      </p:sp>
      <p:sp>
        <p:nvSpPr>
          <p:cNvPr id="20" name="Rectangle 19"/>
          <p:cNvSpPr/>
          <p:nvPr/>
        </p:nvSpPr>
        <p:spPr>
          <a:xfrm>
            <a:off x="4794425" y="4446795"/>
            <a:ext cx="2603150" cy="923330"/>
          </a:xfrm>
          <a:prstGeom prst="rect">
            <a:avLst/>
          </a:prstGeom>
          <a:noFill/>
        </p:spPr>
        <p:txBody>
          <a:bodyPr wrap="none" lIns="91440" tIns="45720" rIns="91440" bIns="45720">
            <a:prstTxWarp prst="textDeflate">
              <a:avLst/>
            </a:prstTxWarp>
            <a:spAutoFit/>
          </a:bodyPr>
          <a:lstStyle/>
          <a:p>
            <a:pPr algn="ctr"/>
            <a:r>
              <a:rPr lang="en-US" sz="5400" dirty="0">
                <a:ln w="0"/>
                <a:solidFill>
                  <a:schemeClr val="accent6">
                    <a:lumMod val="75000"/>
                  </a:schemeClr>
                </a:solidFill>
                <a:effectLst>
                  <a:outerShdw blurRad="38100" dist="19050" dir="2700000" algn="tl" rotWithShape="0">
                    <a:schemeClr val="dk1">
                      <a:alpha val="40000"/>
                    </a:schemeClr>
                  </a:outerShdw>
                </a:effectLst>
              </a:rPr>
              <a:t>TEAM -7</a:t>
            </a:r>
          </a:p>
        </p:txBody>
      </p:sp>
      <p:sp>
        <p:nvSpPr>
          <p:cNvPr id="3" name="TextBox 2">
            <a:extLst>
              <a:ext uri="{FF2B5EF4-FFF2-40B4-BE49-F238E27FC236}">
                <a16:creationId xmlns:a16="http://schemas.microsoft.com/office/drawing/2014/main" id="{DA6FFF9F-4A36-41DA-826C-998069FD0E06}"/>
              </a:ext>
            </a:extLst>
          </p:cNvPr>
          <p:cNvSpPr txBox="1"/>
          <p:nvPr/>
        </p:nvSpPr>
        <p:spPr>
          <a:xfrm>
            <a:off x="8534032" y="4448969"/>
            <a:ext cx="2612201" cy="830997"/>
          </a:xfrm>
          <a:prstGeom prst="rect">
            <a:avLst/>
          </a:prstGeom>
          <a:noFill/>
        </p:spPr>
        <p:txBody>
          <a:bodyPr wrap="square" rtlCol="0">
            <a:spAutoFit/>
          </a:bodyPr>
          <a:lstStyle/>
          <a:p>
            <a:pPr algn="ctr"/>
            <a:r>
              <a:rPr lang="en-IN" sz="2400" b="1" dirty="0">
                <a:solidFill>
                  <a:schemeClr val="accent3"/>
                </a:solidFill>
              </a:rPr>
              <a:t>SNEHA KUMARI</a:t>
            </a:r>
          </a:p>
          <a:p>
            <a:pPr algn="ctr"/>
            <a:r>
              <a:rPr lang="en-IN" sz="2400" b="1" dirty="0">
                <a:solidFill>
                  <a:schemeClr val="accent3"/>
                </a:solidFill>
              </a:rPr>
              <a:t>20IM30020</a:t>
            </a:r>
          </a:p>
        </p:txBody>
      </p:sp>
      <p:sp>
        <p:nvSpPr>
          <p:cNvPr id="4" name="TextBox 3">
            <a:extLst>
              <a:ext uri="{FF2B5EF4-FFF2-40B4-BE49-F238E27FC236}">
                <a16:creationId xmlns:a16="http://schemas.microsoft.com/office/drawing/2014/main" id="{03E424CE-C1CF-45D2-822B-906FD9E948D3}"/>
              </a:ext>
            </a:extLst>
          </p:cNvPr>
          <p:cNvSpPr txBox="1"/>
          <p:nvPr/>
        </p:nvSpPr>
        <p:spPr>
          <a:xfrm>
            <a:off x="845010" y="4603793"/>
            <a:ext cx="2490650" cy="830997"/>
          </a:xfrm>
          <a:prstGeom prst="rect">
            <a:avLst/>
          </a:prstGeom>
          <a:noFill/>
        </p:spPr>
        <p:txBody>
          <a:bodyPr wrap="square" rtlCol="0">
            <a:spAutoFit/>
          </a:bodyPr>
          <a:lstStyle/>
          <a:p>
            <a:pPr algn="ctr"/>
            <a:r>
              <a:rPr lang="en-IN" sz="2400" b="1" dirty="0">
                <a:solidFill>
                  <a:schemeClr val="accent3"/>
                </a:solidFill>
              </a:rPr>
              <a:t>G CHETAN</a:t>
            </a:r>
          </a:p>
          <a:p>
            <a:pPr algn="ctr"/>
            <a:r>
              <a:rPr lang="en-IN" sz="2400" b="1" dirty="0">
                <a:solidFill>
                  <a:schemeClr val="accent3"/>
                </a:solidFill>
              </a:rPr>
              <a:t>20ME30021</a:t>
            </a:r>
          </a:p>
        </p:txBody>
      </p:sp>
    </p:spTree>
    <p:extLst>
      <p:ext uri="{BB962C8B-B14F-4D97-AF65-F5344CB8AC3E}">
        <p14:creationId xmlns:p14="http://schemas.microsoft.com/office/powerpoint/2010/main" val="28570821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4167A6-F193-4C26-BD43-85D40CE2C782}"/>
              </a:ext>
            </a:extLst>
          </p:cNvPr>
          <p:cNvSpPr/>
          <p:nvPr/>
        </p:nvSpPr>
        <p:spPr>
          <a:xfrm>
            <a:off x="2121760" y="2529588"/>
            <a:ext cx="8393839" cy="1569660"/>
          </a:xfrm>
          <a:prstGeom prst="rect">
            <a:avLst/>
          </a:prstGeom>
          <a:noFill/>
        </p:spPr>
        <p:txBody>
          <a:bodyPr wrap="square" lIns="91440" tIns="45720" rIns="91440" bIns="45720">
            <a:spAutoFit/>
          </a:bodyPr>
          <a:lstStyle/>
          <a:p>
            <a:pPr algn="ctr"/>
            <a:r>
              <a:rPr lang="en-US" sz="9600" b="1" cap="none" spc="0" dirty="0">
                <a:ln w="13462">
                  <a:solidFill>
                    <a:schemeClr val="bg1"/>
                  </a:solidFill>
                  <a:prstDash val="solid"/>
                </a:ln>
                <a:solidFill>
                  <a:srgbClr val="FFC000"/>
                </a:solidFill>
                <a:effectLst>
                  <a:glow rad="139700">
                    <a:schemeClr val="accent2">
                      <a:satMod val="175000"/>
                      <a:alpha val="40000"/>
                    </a:schemeClr>
                  </a:glow>
                  <a:outerShdw dist="38100" dir="2700000" algn="bl" rotWithShape="0">
                    <a:schemeClr val="accent5"/>
                  </a:outerShdw>
                  <a:reflection blurRad="6350" stA="60000" endA="900" endPos="60000" dist="29997" dir="5400000" sy="-100000" algn="bl" rotWithShape="0"/>
                </a:effectLst>
              </a:rPr>
              <a:t>THANK YOU</a:t>
            </a:r>
          </a:p>
        </p:txBody>
      </p:sp>
    </p:spTree>
    <p:extLst>
      <p:ext uri="{BB962C8B-B14F-4D97-AF65-F5344CB8AC3E}">
        <p14:creationId xmlns:p14="http://schemas.microsoft.com/office/powerpoint/2010/main" val="2553754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360" y="345670"/>
            <a:ext cx="11765280" cy="1097915"/>
          </a:xfrm>
          <a:effectLst>
            <a:glow rad="139700">
              <a:schemeClr val="accent3">
                <a:satMod val="175000"/>
                <a:alpha val="40000"/>
              </a:schemeClr>
            </a:glow>
          </a:effectLst>
        </p:spPr>
        <p:txBody>
          <a:bodyPr>
            <a:normAutofit/>
          </a:bodyPr>
          <a:lstStyle/>
          <a:p>
            <a:pPr algn="ctr"/>
            <a:r>
              <a:rPr lang="en-IN" sz="3600" b="1" dirty="0">
                <a:solidFill>
                  <a:srgbClr val="7030A0"/>
                </a:solidFill>
                <a:effectLst>
                  <a:glow rad="139700">
                    <a:schemeClr val="accent1">
                      <a:satMod val="175000"/>
                      <a:alpha val="40000"/>
                    </a:schemeClr>
                  </a:glow>
                </a:effectLst>
                <a:latin typeface="Castellar" panose="020A0402060406010301" pitchFamily="18" charset="0"/>
              </a:rPr>
              <a:t>WEEK-WISE DISTRIBUTION OF THE PROJECT</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84447802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87449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DF90974-DE3A-4128-A25C-575660CDB68D}"/>
              </a:ext>
            </a:extLst>
          </p:cNvPr>
          <p:cNvSpPr txBox="1"/>
          <p:nvPr/>
        </p:nvSpPr>
        <p:spPr>
          <a:xfrm>
            <a:off x="0" y="1181995"/>
            <a:ext cx="5545123" cy="3785652"/>
          </a:xfrm>
          <a:prstGeom prst="rect">
            <a:avLst/>
          </a:prstGeom>
          <a:noFill/>
        </p:spPr>
        <p:txBody>
          <a:bodyPr wrap="square">
            <a:spAutoFit/>
          </a:bodyPr>
          <a:lstStyle/>
          <a:p>
            <a:r>
              <a:rPr lang="en-US" sz="1600" dirty="0"/>
              <a:t>Recently Gesture controlled Laptops or computers are getting very famous. This technique is called Leap motion which enables us to control certain functions on our computer/Laptop by simply waving our hand in front of it. It is very cool and fun to do it, but these laptops are really priced very high. So in this project let us try building our own Gesture control Laptop/Computer by combining the Power of Arduino and Python. We will use two Ultrasonic sensors to determine the position of our hand and control a media player (VLC) based on the position. I have used this for demonstration, but once you have understood the project, you can do anything by just changing few lines of code and control your favorite application in your favorite way.</a:t>
            </a:r>
            <a:endParaRPr lang="en-IN" sz="1600" dirty="0"/>
          </a:p>
        </p:txBody>
      </p:sp>
      <p:sp>
        <p:nvSpPr>
          <p:cNvPr id="6" name="Rectangle 5">
            <a:extLst>
              <a:ext uri="{FF2B5EF4-FFF2-40B4-BE49-F238E27FC236}">
                <a16:creationId xmlns:a16="http://schemas.microsoft.com/office/drawing/2014/main" id="{400593CA-9845-4A4C-A9CC-F1D2757C0AF1}"/>
              </a:ext>
            </a:extLst>
          </p:cNvPr>
          <p:cNvSpPr/>
          <p:nvPr/>
        </p:nvSpPr>
        <p:spPr>
          <a:xfrm>
            <a:off x="3161086" y="77882"/>
            <a:ext cx="5267789" cy="923330"/>
          </a:xfrm>
          <a:prstGeom prst="rect">
            <a:avLst/>
          </a:prstGeom>
          <a:noFill/>
        </p:spPr>
        <p:txBody>
          <a:bodyPr wrap="none" lIns="91440" tIns="45720" rIns="91440" bIns="45720">
            <a:spAutoFit/>
            <a:scene3d>
              <a:camera prst="orthographicFront"/>
              <a:lightRig rig="threePt" dir="t"/>
            </a:scene3d>
            <a:sp3d extrusionH="57150">
              <a:bevelT w="69850" h="69850" prst="divot"/>
            </a:sp3d>
          </a:bodyPr>
          <a:lstStyle/>
          <a:p>
            <a:pPr algn="ctr"/>
            <a:r>
              <a:rPr lang="en-US" sz="5400" dirty="0">
                <a:solidFill>
                  <a:schemeClr val="accent3"/>
                </a:solidFill>
                <a:effectLst>
                  <a:glow rad="228600">
                    <a:schemeClr val="accent1">
                      <a:satMod val="175000"/>
                      <a:alpha val="40000"/>
                    </a:schemeClr>
                  </a:glow>
                </a:effectLst>
              </a:rPr>
              <a:t>INTRODUCTION</a:t>
            </a:r>
            <a:endParaRPr lang="en-IN" sz="5400" dirty="0">
              <a:solidFill>
                <a:schemeClr val="accent3"/>
              </a:solidFill>
              <a:effectLst>
                <a:glow rad="228600">
                  <a:schemeClr val="accent1">
                    <a:satMod val="175000"/>
                    <a:alpha val="40000"/>
                  </a:schemeClr>
                </a:glow>
              </a:effectLst>
            </a:endParaRPr>
          </a:p>
        </p:txBody>
      </p:sp>
      <p:sp>
        <p:nvSpPr>
          <p:cNvPr id="8" name="TextBox 7">
            <a:extLst>
              <a:ext uri="{FF2B5EF4-FFF2-40B4-BE49-F238E27FC236}">
                <a16:creationId xmlns:a16="http://schemas.microsoft.com/office/drawing/2014/main" id="{DD504B8A-7BB2-4B48-8614-F9CBB4607C5C}"/>
              </a:ext>
            </a:extLst>
          </p:cNvPr>
          <p:cNvSpPr txBox="1"/>
          <p:nvPr/>
        </p:nvSpPr>
        <p:spPr>
          <a:xfrm>
            <a:off x="6017003" y="3718679"/>
            <a:ext cx="6111380" cy="3139321"/>
          </a:xfrm>
          <a:prstGeom prst="rect">
            <a:avLst/>
          </a:prstGeom>
          <a:noFill/>
        </p:spPr>
        <p:txBody>
          <a:bodyPr wrap="square">
            <a:spAutoFit/>
          </a:bodyPr>
          <a:lstStyle/>
          <a:p>
            <a:r>
              <a:rPr lang="en-US" dirty="0"/>
              <a:t>The concept behind the project is very simple. We will place two Ultrasonic (US) sensors on top of our monitor and will read the distance between the monitor and our hand using Arduino, based on this value of distance we will perform certain actions. To perform actions on our computer we use Python </a:t>
            </a:r>
            <a:r>
              <a:rPr lang="en-US" dirty="0" err="1"/>
              <a:t>pyautogui</a:t>
            </a:r>
            <a:r>
              <a:rPr lang="en-US" dirty="0"/>
              <a:t> library. The commands from Arduino are sent to the computer through serial port (USB). This data will be then read by python which is running on the computer and based on the read data an action will be performed.</a:t>
            </a:r>
            <a:endParaRPr lang="en-IN" dirty="0"/>
          </a:p>
        </p:txBody>
      </p:sp>
      <p:pic>
        <p:nvPicPr>
          <p:cNvPr id="10" name="Picture 9">
            <a:extLst>
              <a:ext uri="{FF2B5EF4-FFF2-40B4-BE49-F238E27FC236}">
                <a16:creationId xmlns:a16="http://schemas.microsoft.com/office/drawing/2014/main" id="{98F657C0-7E32-472F-BFBB-EA7701CD5F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624721"/>
            <a:ext cx="5724786" cy="1675424"/>
          </a:xfrm>
          <a:prstGeom prst="rect">
            <a:avLst/>
          </a:prstGeom>
          <a:effectLst>
            <a:softEdge rad="127000"/>
          </a:effectLst>
        </p:spPr>
      </p:pic>
      <p:pic>
        <p:nvPicPr>
          <p:cNvPr id="13" name="Picture 12">
            <a:extLst>
              <a:ext uri="{FF2B5EF4-FFF2-40B4-BE49-F238E27FC236}">
                <a16:creationId xmlns:a16="http://schemas.microsoft.com/office/drawing/2014/main" id="{6C443514-460C-49B0-A776-4BEE3E03E0C1}"/>
              </a:ext>
            </a:extLst>
          </p:cNvPr>
          <p:cNvPicPr>
            <a:picLocks noChangeAspect="1"/>
          </p:cNvPicPr>
          <p:nvPr/>
        </p:nvPicPr>
        <p:blipFill>
          <a:blip r:embed="rId3">
            <a:extLst>
              <a:ext uri="{BEBA8EAE-BF5A-486C-A8C5-ECC9F3942E4B}">
                <a14:imgProps xmlns:a14="http://schemas.microsoft.com/office/drawing/2010/main">
                  <a14:imgLayer r:embed="rId4">
                    <a14:imgEffect>
                      <a14:artisticGlowEdges/>
                    </a14:imgEffect>
                  </a14:imgLayer>
                </a14:imgProps>
              </a:ext>
              <a:ext uri="{28A0092B-C50C-407E-A947-70E740481C1C}">
                <a14:useLocalDpi xmlns:a14="http://schemas.microsoft.com/office/drawing/2010/main" val="0"/>
              </a:ext>
            </a:extLst>
          </a:blip>
          <a:stretch>
            <a:fillRect/>
          </a:stretch>
        </p:blipFill>
        <p:spPr>
          <a:xfrm>
            <a:off x="189452" y="4961163"/>
            <a:ext cx="5355671" cy="1818955"/>
          </a:xfrm>
          <a:prstGeom prst="rect">
            <a:avLst/>
          </a:prstGeom>
          <a:effectLst>
            <a:softEdge rad="127000"/>
          </a:effectLst>
        </p:spPr>
      </p:pic>
    </p:spTree>
    <p:extLst>
      <p:ext uri="{BB962C8B-B14F-4D97-AF65-F5344CB8AC3E}">
        <p14:creationId xmlns:p14="http://schemas.microsoft.com/office/powerpoint/2010/main" val="1496167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3973" y="253321"/>
            <a:ext cx="9178603" cy="1019538"/>
          </a:xfrm>
        </p:spPr>
        <p:txBody>
          <a:bodyPr>
            <a:normAutofit/>
          </a:bodyPr>
          <a:lstStyle/>
          <a:p>
            <a:pPr marL="685800" indent="-685800">
              <a:buFont typeface="Wingdings" panose="05000000000000000000" pitchFamily="2" charset="2"/>
              <a:buChar char="v"/>
            </a:pPr>
            <a:r>
              <a:rPr lang="en-IN" sz="4800" b="1" dirty="0">
                <a:ln>
                  <a:solidFill>
                    <a:schemeClr val="accent1">
                      <a:shade val="50000"/>
                    </a:schemeClr>
                  </a:solidFill>
                  <a:bevel/>
                </a:ln>
                <a:effectLst>
                  <a:glow rad="139700">
                    <a:schemeClr val="accent5">
                      <a:satMod val="175000"/>
                      <a:alpha val="40000"/>
                    </a:schemeClr>
                  </a:glow>
                </a:effectLst>
              </a:rPr>
              <a:t>COMPONENTS REQUIRED: </a:t>
            </a:r>
          </a:p>
        </p:txBody>
      </p:sp>
      <p:sp>
        <p:nvSpPr>
          <p:cNvPr id="3" name="Content Placeholder 2"/>
          <p:cNvSpPr>
            <a:spLocks noGrp="1"/>
          </p:cNvSpPr>
          <p:nvPr>
            <p:ph idx="1"/>
          </p:nvPr>
        </p:nvSpPr>
        <p:spPr>
          <a:xfrm>
            <a:off x="794657" y="1390197"/>
            <a:ext cx="10515600" cy="4351338"/>
          </a:xfrm>
        </p:spPr>
        <p:txBody>
          <a:bodyPr/>
          <a:lstStyle/>
          <a:p>
            <a:pPr marL="514350" indent="-514350">
              <a:buAutoNum type="arabicParenR"/>
            </a:pPr>
            <a:r>
              <a:rPr lang="en-IN" sz="4000" dirty="0">
                <a:solidFill>
                  <a:schemeClr val="tx2"/>
                </a:solidFill>
                <a:latin typeface="Algerian" panose="04020705040A02060702" pitchFamily="82" charset="0"/>
              </a:rPr>
              <a:t>ARDUINO UNO R3</a:t>
            </a:r>
          </a:p>
          <a:p>
            <a:pPr marL="0" indent="0">
              <a:buNone/>
            </a:pPr>
            <a:r>
              <a:rPr lang="en-IN" dirty="0"/>
              <a:t>    </a:t>
            </a:r>
          </a:p>
        </p:txBody>
      </p:sp>
      <p:pic>
        <p:nvPicPr>
          <p:cNvPr id="2052" name="Picture 4" descr="Buy online arduino uno r3 microcontroller and starter ki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7401" y="1818073"/>
            <a:ext cx="4050666" cy="4050666"/>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497347" y="2341401"/>
            <a:ext cx="5520054" cy="4832092"/>
          </a:xfrm>
          <a:prstGeom prst="rect">
            <a:avLst/>
          </a:prstGeom>
          <a:noFill/>
        </p:spPr>
        <p:txBody>
          <a:bodyPr wrap="square" rtlCol="0">
            <a:spAutoFit/>
          </a:bodyPr>
          <a:lstStyle/>
          <a:p>
            <a:pPr marL="457200" indent="-457200">
              <a:buFont typeface="Wingdings" panose="05000000000000000000" pitchFamily="2" charset="2"/>
              <a:buChar char="Ø"/>
            </a:pPr>
            <a:r>
              <a:rPr lang="en-US" sz="2800" b="1" dirty="0">
                <a:solidFill>
                  <a:srgbClr val="FF0000"/>
                </a:solidFill>
              </a:rPr>
              <a:t>IT</a:t>
            </a:r>
            <a:r>
              <a:rPr lang="en-US" sz="2800" dirty="0">
                <a:solidFill>
                  <a:srgbClr val="FF0000"/>
                </a:solidFill>
              </a:rPr>
              <a:t> is a microcontroller board based on the ATmega328P</a:t>
            </a:r>
          </a:p>
          <a:p>
            <a:pPr marL="457200" indent="-457200">
              <a:buFont typeface="Wingdings" panose="05000000000000000000" pitchFamily="2" charset="2"/>
              <a:buChar char="Ø"/>
            </a:pPr>
            <a:r>
              <a:rPr lang="en-US" sz="2800" dirty="0">
                <a:solidFill>
                  <a:schemeClr val="tx2">
                    <a:lumMod val="75000"/>
                  </a:schemeClr>
                </a:solidFill>
              </a:rPr>
              <a:t>The distance between our hands and the two US sensors is read using Arduino!</a:t>
            </a:r>
          </a:p>
          <a:p>
            <a:pPr marL="457200" indent="-457200">
              <a:buFont typeface="Wingdings" panose="05000000000000000000" pitchFamily="2" charset="2"/>
              <a:buChar char="Ø"/>
            </a:pPr>
            <a:r>
              <a:rPr lang="en-US" sz="2800" dirty="0">
                <a:solidFill>
                  <a:srgbClr val="0070C0"/>
                </a:solidFill>
              </a:rPr>
              <a:t> The commands from Arduino are sent to the computer through serial port (USB)</a:t>
            </a:r>
          </a:p>
          <a:p>
            <a:pPr marL="457200" indent="-457200">
              <a:buFont typeface="Wingdings" panose="05000000000000000000" pitchFamily="2" charset="2"/>
              <a:buChar char="Ø"/>
            </a:pPr>
            <a:endParaRPr lang="en-IN" sz="2800" dirty="0"/>
          </a:p>
        </p:txBody>
      </p:sp>
      <p:cxnSp>
        <p:nvCxnSpPr>
          <p:cNvPr id="6" name="Straight Connector 5"/>
          <p:cNvCxnSpPr/>
          <p:nvPr/>
        </p:nvCxnSpPr>
        <p:spPr>
          <a:xfrm flipV="1">
            <a:off x="306977" y="1135575"/>
            <a:ext cx="10896732" cy="55916"/>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692633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629" y="189643"/>
            <a:ext cx="8217848" cy="1004549"/>
          </a:xfrm>
          <a:effectLst>
            <a:glow rad="139700">
              <a:schemeClr val="accent3">
                <a:satMod val="175000"/>
                <a:alpha val="40000"/>
              </a:schemeClr>
            </a:glow>
          </a:effectLst>
        </p:spPr>
        <p:txBody>
          <a:bodyPr/>
          <a:lstStyle/>
          <a:p>
            <a:r>
              <a:rPr lang="en-IN" dirty="0">
                <a:effectLst>
                  <a:glow rad="139700">
                    <a:schemeClr val="accent2">
                      <a:satMod val="175000"/>
                      <a:alpha val="40000"/>
                    </a:schemeClr>
                  </a:glow>
                </a:effectLst>
                <a:latin typeface="Algerian" panose="04020705040A02060702" pitchFamily="82" charset="0"/>
              </a:rPr>
              <a:t>2)TWO ULTRASONIC(US) SENSORS</a:t>
            </a:r>
          </a:p>
        </p:txBody>
      </p:sp>
      <p:sp>
        <p:nvSpPr>
          <p:cNvPr id="3" name="Content Placeholder 2"/>
          <p:cNvSpPr>
            <a:spLocks noGrp="1"/>
          </p:cNvSpPr>
          <p:nvPr>
            <p:ph idx="1"/>
          </p:nvPr>
        </p:nvSpPr>
        <p:spPr>
          <a:xfrm>
            <a:off x="173074" y="1323702"/>
            <a:ext cx="11845852" cy="5455897"/>
          </a:xfrm>
        </p:spPr>
        <p:txBody>
          <a:bodyPr/>
          <a:lstStyle/>
          <a:p>
            <a:pPr marL="0" indent="0">
              <a:buNone/>
            </a:pPr>
            <a:r>
              <a:rPr lang="en-IN" dirty="0"/>
              <a:t>                                           </a:t>
            </a:r>
          </a:p>
        </p:txBody>
      </p:sp>
      <p:pic>
        <p:nvPicPr>
          <p:cNvPr id="3074" name="Picture 2" descr="All About Ultrasonic Sensors &amp;amp; How They Work with Arduino | Arrow.com"/>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3074" y="1362403"/>
            <a:ext cx="3260790" cy="2171209"/>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6388553" y="4001294"/>
            <a:ext cx="5630373" cy="2778306"/>
          </a:xfrm>
          <a:prstGeom prst="rect">
            <a:avLst/>
          </a:prstGeom>
          <a:effectLst>
            <a:softEdge rad="127000"/>
          </a:effectLst>
        </p:spPr>
      </p:pic>
      <p:sp>
        <p:nvSpPr>
          <p:cNvPr id="7" name="TextBox 6"/>
          <p:cNvSpPr txBox="1"/>
          <p:nvPr/>
        </p:nvSpPr>
        <p:spPr>
          <a:xfrm>
            <a:off x="4234494" y="1576640"/>
            <a:ext cx="7506788" cy="2215991"/>
          </a:xfrm>
          <a:prstGeom prst="rect">
            <a:avLst/>
          </a:prstGeom>
          <a:noFill/>
        </p:spPr>
        <p:txBody>
          <a:bodyPr wrap="square" rtlCol="0">
            <a:spAutoFit/>
          </a:bodyPr>
          <a:lstStyle/>
          <a:p>
            <a:pPr marL="285750" indent="-285750">
              <a:buFont typeface="Wingdings" panose="05000000000000000000" pitchFamily="2" charset="2"/>
              <a:buChar char="Ø"/>
            </a:pPr>
            <a:r>
              <a:rPr lang="en-US" sz="2000" dirty="0">
                <a:solidFill>
                  <a:srgbClr val="FF0000"/>
                </a:solidFill>
              </a:rPr>
              <a:t>It measures the distance to an object using ultrasonic sound waves.</a:t>
            </a:r>
          </a:p>
          <a:p>
            <a:endParaRPr lang="en-US" sz="2000" dirty="0">
              <a:solidFill>
                <a:schemeClr val="tx1">
                  <a:lumMod val="85000"/>
                  <a:lumOff val="15000"/>
                </a:schemeClr>
              </a:solidFill>
            </a:endParaRPr>
          </a:p>
          <a:p>
            <a:pPr marL="285750" indent="-285750">
              <a:buFont typeface="Wingdings" panose="05000000000000000000" pitchFamily="2" charset="2"/>
              <a:buChar char="Ø"/>
            </a:pPr>
            <a:r>
              <a:rPr lang="en-US" sz="2000" dirty="0">
                <a:solidFill>
                  <a:schemeClr val="tx1">
                    <a:lumMod val="85000"/>
                    <a:lumOff val="15000"/>
                  </a:schemeClr>
                </a:solidFill>
              </a:rPr>
              <a:t>  It uses a transducer to send and receive ultrasonic pulses that relay back information about an object’s proximity.</a:t>
            </a:r>
          </a:p>
          <a:p>
            <a:pPr marL="285750" indent="-285750">
              <a:buFont typeface="Wingdings" panose="05000000000000000000" pitchFamily="2" charset="2"/>
              <a:buChar char="Ø"/>
            </a:pPr>
            <a:endParaRPr lang="en-IN" dirty="0"/>
          </a:p>
        </p:txBody>
      </p:sp>
      <p:sp>
        <p:nvSpPr>
          <p:cNvPr id="8" name="TextBox 7"/>
          <p:cNvSpPr txBox="1"/>
          <p:nvPr/>
        </p:nvSpPr>
        <p:spPr>
          <a:xfrm>
            <a:off x="-76314" y="4051650"/>
            <a:ext cx="6388553" cy="2308324"/>
          </a:xfrm>
          <a:prstGeom prst="rect">
            <a:avLst/>
          </a:prstGeom>
          <a:noFill/>
        </p:spPr>
        <p:txBody>
          <a:bodyPr wrap="square" rtlCol="0">
            <a:spAutoFit/>
          </a:bodyPr>
          <a:lstStyle/>
          <a:p>
            <a:r>
              <a:rPr lang="en-US" sz="2400" dirty="0"/>
              <a:t>  </a:t>
            </a:r>
            <a:endParaRPr lang="en-US" sz="2400" dirty="0">
              <a:solidFill>
                <a:schemeClr val="accent1"/>
              </a:solidFill>
            </a:endParaRPr>
          </a:p>
          <a:p>
            <a:pPr marL="285750" indent="-285750">
              <a:buFont typeface="Wingdings" panose="05000000000000000000" pitchFamily="2" charset="2"/>
              <a:buChar char="Ø"/>
            </a:pPr>
            <a:r>
              <a:rPr lang="en-US" sz="2000" dirty="0">
                <a:solidFill>
                  <a:schemeClr val="accent1"/>
                </a:solidFill>
              </a:rPr>
              <a:t>High-frequency sound waves reflect from boundaries to produce distinct echo patterns.</a:t>
            </a:r>
          </a:p>
          <a:p>
            <a:endParaRPr lang="en-US" sz="2000" dirty="0">
              <a:solidFill>
                <a:schemeClr val="bg2">
                  <a:lumMod val="50000"/>
                </a:schemeClr>
              </a:solidFill>
            </a:endParaRPr>
          </a:p>
          <a:p>
            <a:pPr marL="285750" indent="-285750">
              <a:buFont typeface="Wingdings" panose="05000000000000000000" pitchFamily="2" charset="2"/>
              <a:buChar char="Ø"/>
            </a:pPr>
            <a:r>
              <a:rPr lang="en-US" sz="2000" dirty="0"/>
              <a:t>The sensor determines the distance to a target by measuring time lapses between the sending and receiving of the ultrasonic pulse.</a:t>
            </a:r>
            <a:endParaRPr lang="en-IN" sz="2000" dirty="0"/>
          </a:p>
        </p:txBody>
      </p:sp>
      <p:cxnSp>
        <p:nvCxnSpPr>
          <p:cNvPr id="10" name="Straight Connector 9"/>
          <p:cNvCxnSpPr/>
          <p:nvPr/>
        </p:nvCxnSpPr>
        <p:spPr>
          <a:xfrm>
            <a:off x="249382" y="1154475"/>
            <a:ext cx="11769544" cy="1"/>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30808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64105" y="1995721"/>
            <a:ext cx="5731560" cy="732155"/>
          </a:xfrm>
        </p:spPr>
        <p:txBody>
          <a:bodyPr>
            <a:noAutofit/>
          </a:bodyPr>
          <a:lstStyle/>
          <a:p>
            <a:pPr algn="ctr"/>
            <a:r>
              <a:rPr lang="en-US" sz="2400" b="1" dirty="0">
                <a:solidFill>
                  <a:srgbClr val="FF0000"/>
                </a:solidFill>
              </a:rPr>
              <a:t>By calculating the travel time and the speed of sound, the distance can be calculated.</a:t>
            </a:r>
            <a:endParaRPr lang="en-IN" sz="2400" b="1" dirty="0">
              <a:solidFill>
                <a:srgbClr val="FF0000"/>
              </a:solidFill>
            </a:endParaRP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96335" y="465982"/>
            <a:ext cx="5534534" cy="2840476"/>
          </a:xfrm>
          <a:solidFill>
            <a:schemeClr val="bg1"/>
          </a:solidFill>
          <a:ln>
            <a:solidFill>
              <a:schemeClr val="dk1"/>
            </a:solidFill>
            <a:bevel/>
          </a:ln>
          <a:effectLst>
            <a:softEdge rad="139700"/>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0787" y="3141280"/>
            <a:ext cx="5914878" cy="3404296"/>
          </a:xfrm>
          <a:prstGeom prst="rect">
            <a:avLst/>
          </a:prstGeom>
          <a:effectLst>
            <a:softEdge rad="127000"/>
          </a:effectLst>
        </p:spPr>
      </p:pic>
    </p:spTree>
    <p:extLst>
      <p:ext uri="{BB962C8B-B14F-4D97-AF65-F5344CB8AC3E}">
        <p14:creationId xmlns:p14="http://schemas.microsoft.com/office/powerpoint/2010/main" val="3856744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DA1AA8E-94DB-4BB7-B49C-CF411A6CF2E1}"/>
              </a:ext>
            </a:extLst>
          </p:cNvPr>
          <p:cNvSpPr txBox="1"/>
          <p:nvPr/>
        </p:nvSpPr>
        <p:spPr>
          <a:xfrm>
            <a:off x="177530" y="1859339"/>
            <a:ext cx="12014470" cy="1754326"/>
          </a:xfrm>
          <a:prstGeom prst="rect">
            <a:avLst/>
          </a:prstGeom>
          <a:noFill/>
        </p:spPr>
        <p:txBody>
          <a:bodyPr wrap="square">
            <a:spAutoFit/>
          </a:bodyPr>
          <a:lstStyle/>
          <a:p>
            <a:r>
              <a:rPr lang="en-US" dirty="0"/>
              <a:t>To control the PC with Hand Gestures, just connect the two Ultrasonic sensors with Arduino. We know US sensor work with 5V and hence they are powered by the on board Voltage regulator of Arduino. The Arduino can be connected to the PC/Laptop for powering the module and also for Serial communication.</a:t>
            </a:r>
          </a:p>
          <a:p>
            <a:endParaRPr lang="en-US" dirty="0"/>
          </a:p>
          <a:p>
            <a:endParaRPr lang="en-US" dirty="0"/>
          </a:p>
          <a:p>
            <a:r>
              <a:rPr lang="en-US" dirty="0"/>
              <a:t>Here are the </a:t>
            </a:r>
            <a:r>
              <a:rPr lang="en-US" dirty="0" err="1"/>
              <a:t>explaination</a:t>
            </a:r>
            <a:r>
              <a:rPr lang="en-US" dirty="0"/>
              <a:t> and depiction of 5 movements that we will use in our model as follows….. </a:t>
            </a:r>
            <a:endParaRPr lang="en-IN" dirty="0"/>
          </a:p>
        </p:txBody>
      </p:sp>
      <p:sp>
        <p:nvSpPr>
          <p:cNvPr id="7" name="Rectangle 6">
            <a:extLst>
              <a:ext uri="{FF2B5EF4-FFF2-40B4-BE49-F238E27FC236}">
                <a16:creationId xmlns:a16="http://schemas.microsoft.com/office/drawing/2014/main" id="{E85ABC97-5386-4E42-960C-45DB9677AED8}"/>
              </a:ext>
            </a:extLst>
          </p:cNvPr>
          <p:cNvSpPr/>
          <p:nvPr/>
        </p:nvSpPr>
        <p:spPr>
          <a:xfrm>
            <a:off x="1769304" y="301956"/>
            <a:ext cx="8789587" cy="923330"/>
          </a:xfrm>
          <a:prstGeom prst="rect">
            <a:avLst/>
          </a:prstGeom>
          <a:noFill/>
        </p:spPr>
        <p:txBody>
          <a:bodyPr wrap="none" lIns="91440" tIns="45720" rIns="91440" bIns="45720">
            <a:spAutoFit/>
            <a:scene3d>
              <a:camera prst="orthographicFront"/>
              <a:lightRig rig="threePt" dir="t"/>
            </a:scene3d>
            <a:sp3d extrusionH="57150">
              <a:bevelT w="38100" h="38100" prst="relaxedInset"/>
            </a:sp3d>
          </a:bodyPr>
          <a:lstStyle/>
          <a:p>
            <a:pPr algn="ctr"/>
            <a:r>
              <a:rPr lang="en-US" sz="5400" b="1" cap="none" spc="0" dirty="0">
                <a:ln w="12700">
                  <a:solidFill>
                    <a:schemeClr val="accent3">
                      <a:lumMod val="50000"/>
                    </a:schemeClr>
                  </a:solidFill>
                  <a:prstDash val="solid"/>
                </a:ln>
                <a:solidFill>
                  <a:schemeClr val="accent6">
                    <a:lumMod val="60000"/>
                    <a:lumOff val="40000"/>
                  </a:schemeClr>
                </a:solidFill>
                <a:effectLst>
                  <a:glow rad="228600">
                    <a:schemeClr val="accent6">
                      <a:satMod val="175000"/>
                      <a:alpha val="40000"/>
                    </a:schemeClr>
                  </a:glow>
                  <a:innerShdw blurRad="177800">
                    <a:schemeClr val="accent3">
                      <a:lumMod val="50000"/>
                    </a:schemeClr>
                  </a:innerShdw>
                </a:effectLst>
              </a:rPr>
              <a:t>WORKING OF OUR MODEL</a:t>
            </a:r>
          </a:p>
        </p:txBody>
      </p:sp>
      <p:sp>
        <p:nvSpPr>
          <p:cNvPr id="9" name="TextBox 8">
            <a:extLst>
              <a:ext uri="{FF2B5EF4-FFF2-40B4-BE49-F238E27FC236}">
                <a16:creationId xmlns:a16="http://schemas.microsoft.com/office/drawing/2014/main" id="{4306AC7D-8593-47AF-8E61-8698E17C6C79}"/>
              </a:ext>
            </a:extLst>
          </p:cNvPr>
          <p:cNvSpPr txBox="1"/>
          <p:nvPr/>
        </p:nvSpPr>
        <p:spPr>
          <a:xfrm>
            <a:off x="663913" y="4494978"/>
            <a:ext cx="6133288" cy="923330"/>
          </a:xfrm>
          <a:prstGeom prst="rect">
            <a:avLst/>
          </a:prstGeom>
          <a:noFill/>
        </p:spPr>
        <p:txBody>
          <a:bodyPr wrap="square">
            <a:spAutoFit/>
          </a:bodyPr>
          <a:lstStyle/>
          <a:p>
            <a:r>
              <a:rPr lang="en-US" dirty="0"/>
              <a:t>Action 1: When both the hands are placed up before the sensor at a particular far distance then the video in VLC player should Play/Pause.</a:t>
            </a:r>
            <a:endParaRPr lang="en-IN" dirty="0"/>
          </a:p>
        </p:txBody>
      </p:sp>
      <p:pic>
        <p:nvPicPr>
          <p:cNvPr id="20" name="Picture 19">
            <a:extLst>
              <a:ext uri="{FF2B5EF4-FFF2-40B4-BE49-F238E27FC236}">
                <a16:creationId xmlns:a16="http://schemas.microsoft.com/office/drawing/2014/main" id="{16805BD3-6CB2-4BAF-8657-18F0590C65A1}"/>
              </a:ext>
            </a:extLst>
          </p:cNvPr>
          <p:cNvPicPr>
            <a:picLocks noChangeAspect="1"/>
          </p:cNvPicPr>
          <p:nvPr/>
        </p:nvPicPr>
        <p:blipFill rotWithShape="1">
          <a:blip r:embed="rId2">
            <a:extLst>
              <a:ext uri="{28A0092B-C50C-407E-A947-70E740481C1C}">
                <a14:useLocalDpi xmlns:a14="http://schemas.microsoft.com/office/drawing/2010/main" val="0"/>
              </a:ext>
            </a:extLst>
          </a:blip>
          <a:srcRect b="9135"/>
          <a:stretch/>
        </p:blipFill>
        <p:spPr>
          <a:xfrm>
            <a:off x="8519746" y="4202302"/>
            <a:ext cx="2741991" cy="1754325"/>
          </a:xfrm>
          <a:prstGeom prst="rect">
            <a:avLst/>
          </a:prstGeom>
          <a:effectLst/>
        </p:spPr>
      </p:pic>
      <p:sp>
        <p:nvSpPr>
          <p:cNvPr id="22" name="Arrow: Up 21">
            <a:extLst>
              <a:ext uri="{FF2B5EF4-FFF2-40B4-BE49-F238E27FC236}">
                <a16:creationId xmlns:a16="http://schemas.microsoft.com/office/drawing/2014/main" id="{9623C414-004D-4DF3-A614-85EB44816788}"/>
              </a:ext>
            </a:extLst>
          </p:cNvPr>
          <p:cNvSpPr/>
          <p:nvPr/>
        </p:nvSpPr>
        <p:spPr>
          <a:xfrm>
            <a:off x="8188647" y="4411293"/>
            <a:ext cx="243192" cy="1463549"/>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23" name="Arrow: Up 22">
            <a:extLst>
              <a:ext uri="{FF2B5EF4-FFF2-40B4-BE49-F238E27FC236}">
                <a16:creationId xmlns:a16="http://schemas.microsoft.com/office/drawing/2014/main" id="{E6947E59-C8E7-4FAD-B1EB-C1110CBA5D85}"/>
              </a:ext>
            </a:extLst>
          </p:cNvPr>
          <p:cNvSpPr/>
          <p:nvPr/>
        </p:nvSpPr>
        <p:spPr>
          <a:xfrm>
            <a:off x="11406491" y="4411292"/>
            <a:ext cx="243192" cy="1463549"/>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24" name="TextBox 23">
            <a:extLst>
              <a:ext uri="{FF2B5EF4-FFF2-40B4-BE49-F238E27FC236}">
                <a16:creationId xmlns:a16="http://schemas.microsoft.com/office/drawing/2014/main" id="{D5F13D6D-B5B8-47C6-A63E-AF92FE94B4CC}"/>
              </a:ext>
            </a:extLst>
          </p:cNvPr>
          <p:cNvSpPr txBox="1"/>
          <p:nvPr/>
        </p:nvSpPr>
        <p:spPr>
          <a:xfrm>
            <a:off x="9228500" y="6055467"/>
            <a:ext cx="1520564" cy="369332"/>
          </a:xfrm>
          <a:prstGeom prst="rect">
            <a:avLst/>
          </a:prstGeom>
          <a:noFill/>
        </p:spPr>
        <p:txBody>
          <a:bodyPr wrap="square" rtlCol="0">
            <a:spAutoFit/>
          </a:bodyPr>
          <a:lstStyle/>
          <a:p>
            <a:r>
              <a:rPr lang="en-US" dirty="0">
                <a:solidFill>
                  <a:schemeClr val="accent2"/>
                </a:solidFill>
              </a:rPr>
              <a:t>Play/Pause</a:t>
            </a:r>
            <a:endParaRPr lang="en-IN" dirty="0">
              <a:solidFill>
                <a:schemeClr val="accent2"/>
              </a:solidFill>
            </a:endParaRPr>
          </a:p>
        </p:txBody>
      </p:sp>
    </p:spTree>
    <p:extLst>
      <p:ext uri="{BB962C8B-B14F-4D97-AF65-F5344CB8AC3E}">
        <p14:creationId xmlns:p14="http://schemas.microsoft.com/office/powerpoint/2010/main" val="2896356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5834210-62FD-49CA-AD54-C09CB66EF4F2}"/>
              </a:ext>
            </a:extLst>
          </p:cNvPr>
          <p:cNvSpPr txBox="1"/>
          <p:nvPr/>
        </p:nvSpPr>
        <p:spPr>
          <a:xfrm>
            <a:off x="92413" y="3075479"/>
            <a:ext cx="6094378" cy="1477328"/>
          </a:xfrm>
          <a:prstGeom prst="rect">
            <a:avLst/>
          </a:prstGeom>
          <a:noFill/>
        </p:spPr>
        <p:txBody>
          <a:bodyPr wrap="square">
            <a:spAutoFit/>
          </a:bodyPr>
          <a:lstStyle/>
          <a:p>
            <a:r>
              <a:rPr lang="en-US" dirty="0"/>
              <a:t>Action 4: When right hand is placed up before the sensor at a particular near distance and then if moved towards the sensor the video should fast forward and if moved away the video should Rewind.</a:t>
            </a:r>
          </a:p>
        </p:txBody>
      </p:sp>
      <p:sp>
        <p:nvSpPr>
          <p:cNvPr id="8" name="TextBox 7">
            <a:extLst>
              <a:ext uri="{FF2B5EF4-FFF2-40B4-BE49-F238E27FC236}">
                <a16:creationId xmlns:a16="http://schemas.microsoft.com/office/drawing/2014/main" id="{2F6712E5-ACAD-45A1-ADA9-FEB20D912327}"/>
              </a:ext>
            </a:extLst>
          </p:cNvPr>
          <p:cNvSpPr txBox="1"/>
          <p:nvPr/>
        </p:nvSpPr>
        <p:spPr>
          <a:xfrm>
            <a:off x="77821" y="208309"/>
            <a:ext cx="6108970" cy="923330"/>
          </a:xfrm>
          <a:prstGeom prst="rect">
            <a:avLst/>
          </a:prstGeom>
          <a:noFill/>
        </p:spPr>
        <p:txBody>
          <a:bodyPr wrap="square">
            <a:spAutoFit/>
          </a:bodyPr>
          <a:lstStyle/>
          <a:p>
            <a:r>
              <a:rPr lang="en-US" dirty="0"/>
              <a:t>Action 2: When right hand is placed up before the sensor at a particular far distance then the video should Fast Forward one step.</a:t>
            </a:r>
          </a:p>
        </p:txBody>
      </p:sp>
      <p:sp>
        <p:nvSpPr>
          <p:cNvPr id="10" name="TextBox 9">
            <a:extLst>
              <a:ext uri="{FF2B5EF4-FFF2-40B4-BE49-F238E27FC236}">
                <a16:creationId xmlns:a16="http://schemas.microsoft.com/office/drawing/2014/main" id="{B79B6B46-C535-44AD-B60F-C14A872417A0}"/>
              </a:ext>
            </a:extLst>
          </p:cNvPr>
          <p:cNvSpPr txBox="1"/>
          <p:nvPr/>
        </p:nvSpPr>
        <p:spPr>
          <a:xfrm>
            <a:off x="6489129" y="1770989"/>
            <a:ext cx="6108970" cy="923330"/>
          </a:xfrm>
          <a:prstGeom prst="rect">
            <a:avLst/>
          </a:prstGeom>
          <a:noFill/>
        </p:spPr>
        <p:txBody>
          <a:bodyPr wrap="square">
            <a:spAutoFit/>
          </a:bodyPr>
          <a:lstStyle/>
          <a:p>
            <a:r>
              <a:rPr lang="en-US" dirty="0"/>
              <a:t>Action 3: When left hand is placed up before the sensor at a particular far distance then the video should Rewind one step.</a:t>
            </a:r>
          </a:p>
        </p:txBody>
      </p:sp>
      <p:sp>
        <p:nvSpPr>
          <p:cNvPr id="12" name="TextBox 11">
            <a:extLst>
              <a:ext uri="{FF2B5EF4-FFF2-40B4-BE49-F238E27FC236}">
                <a16:creationId xmlns:a16="http://schemas.microsoft.com/office/drawing/2014/main" id="{E1493934-097E-4D35-86FF-292A43A57AD3}"/>
              </a:ext>
            </a:extLst>
          </p:cNvPr>
          <p:cNvSpPr txBox="1"/>
          <p:nvPr/>
        </p:nvSpPr>
        <p:spPr>
          <a:xfrm>
            <a:off x="5911985" y="5047757"/>
            <a:ext cx="6415390" cy="1200329"/>
          </a:xfrm>
          <a:prstGeom prst="rect">
            <a:avLst/>
          </a:prstGeom>
          <a:noFill/>
        </p:spPr>
        <p:txBody>
          <a:bodyPr wrap="square">
            <a:spAutoFit/>
          </a:bodyPr>
          <a:lstStyle/>
          <a:p>
            <a:r>
              <a:rPr lang="en-US" dirty="0"/>
              <a:t>Action 5: When left hand is placed up before the sensor at a particular near distance and then if moved towards the sensor the volume of video should increase and if moved away the volume should Decrease.</a:t>
            </a:r>
            <a:endParaRPr lang="en-IN" dirty="0"/>
          </a:p>
        </p:txBody>
      </p:sp>
      <p:pic>
        <p:nvPicPr>
          <p:cNvPr id="14" name="Picture 13">
            <a:extLst>
              <a:ext uri="{FF2B5EF4-FFF2-40B4-BE49-F238E27FC236}">
                <a16:creationId xmlns:a16="http://schemas.microsoft.com/office/drawing/2014/main" id="{9B1EBE05-5A8F-48DB-8EA1-C959E2D6675D}"/>
              </a:ext>
            </a:extLst>
          </p:cNvPr>
          <p:cNvPicPr>
            <a:picLocks noChangeAspect="1"/>
          </p:cNvPicPr>
          <p:nvPr/>
        </p:nvPicPr>
        <p:blipFill rotWithShape="1">
          <a:blip r:embed="rId2">
            <a:extLst>
              <a:ext uri="{28A0092B-C50C-407E-A947-70E740481C1C}">
                <a14:useLocalDpi xmlns:a14="http://schemas.microsoft.com/office/drawing/2010/main" val="0"/>
              </a:ext>
            </a:extLst>
          </a:blip>
          <a:srcRect r="49128" b="7455"/>
          <a:stretch/>
        </p:blipFill>
        <p:spPr>
          <a:xfrm>
            <a:off x="1339987" y="1220131"/>
            <a:ext cx="1350411" cy="1729740"/>
          </a:xfrm>
          <a:prstGeom prst="rect">
            <a:avLst/>
          </a:prstGeom>
          <a:effectLst/>
        </p:spPr>
      </p:pic>
      <p:sp>
        <p:nvSpPr>
          <p:cNvPr id="16" name="Arrow: Up 15">
            <a:extLst>
              <a:ext uri="{FF2B5EF4-FFF2-40B4-BE49-F238E27FC236}">
                <a16:creationId xmlns:a16="http://schemas.microsoft.com/office/drawing/2014/main" id="{7DD94A62-5117-45B7-9982-A3EA7426B869}"/>
              </a:ext>
            </a:extLst>
          </p:cNvPr>
          <p:cNvSpPr/>
          <p:nvPr/>
        </p:nvSpPr>
        <p:spPr>
          <a:xfrm>
            <a:off x="941541" y="1389497"/>
            <a:ext cx="243192" cy="1463549"/>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pic>
        <p:nvPicPr>
          <p:cNvPr id="19" name="Picture 18">
            <a:extLst>
              <a:ext uri="{FF2B5EF4-FFF2-40B4-BE49-F238E27FC236}">
                <a16:creationId xmlns:a16="http://schemas.microsoft.com/office/drawing/2014/main" id="{7FA455DB-1093-4676-A496-FF5FB227C681}"/>
              </a:ext>
            </a:extLst>
          </p:cNvPr>
          <p:cNvPicPr>
            <a:picLocks noChangeAspect="1"/>
          </p:cNvPicPr>
          <p:nvPr/>
        </p:nvPicPr>
        <p:blipFill rotWithShape="1">
          <a:blip r:embed="rId2">
            <a:extLst>
              <a:ext uri="{28A0092B-C50C-407E-A947-70E740481C1C}">
                <a14:useLocalDpi xmlns:a14="http://schemas.microsoft.com/office/drawing/2010/main" val="0"/>
              </a:ext>
            </a:extLst>
          </a:blip>
          <a:srcRect l="51008" b="9983"/>
          <a:stretch/>
        </p:blipFill>
        <p:spPr>
          <a:xfrm>
            <a:off x="8615869" y="49067"/>
            <a:ext cx="1245950" cy="1611949"/>
          </a:xfrm>
          <a:prstGeom prst="rect">
            <a:avLst/>
          </a:prstGeom>
          <a:effectLst/>
        </p:spPr>
      </p:pic>
      <p:sp>
        <p:nvSpPr>
          <p:cNvPr id="20" name="Arrow: Up 19">
            <a:extLst>
              <a:ext uri="{FF2B5EF4-FFF2-40B4-BE49-F238E27FC236}">
                <a16:creationId xmlns:a16="http://schemas.microsoft.com/office/drawing/2014/main" id="{DD49AE44-54D3-4B37-8765-091400058497}"/>
              </a:ext>
            </a:extLst>
          </p:cNvPr>
          <p:cNvSpPr/>
          <p:nvPr/>
        </p:nvSpPr>
        <p:spPr>
          <a:xfrm>
            <a:off x="9952205" y="127601"/>
            <a:ext cx="252919" cy="1454879"/>
          </a:xfrm>
          <a:prstGeom prst="up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pic>
        <p:nvPicPr>
          <p:cNvPr id="23" name="Picture 22">
            <a:extLst>
              <a:ext uri="{FF2B5EF4-FFF2-40B4-BE49-F238E27FC236}">
                <a16:creationId xmlns:a16="http://schemas.microsoft.com/office/drawing/2014/main" id="{54EF352C-C290-4A58-9CAA-42030EA2EF59}"/>
              </a:ext>
            </a:extLst>
          </p:cNvPr>
          <p:cNvPicPr>
            <a:picLocks noChangeAspect="1"/>
          </p:cNvPicPr>
          <p:nvPr/>
        </p:nvPicPr>
        <p:blipFill rotWithShape="1">
          <a:blip r:embed="rId2">
            <a:extLst>
              <a:ext uri="{28A0092B-C50C-407E-A947-70E740481C1C}">
                <a14:useLocalDpi xmlns:a14="http://schemas.microsoft.com/office/drawing/2010/main" val="0"/>
              </a:ext>
            </a:extLst>
          </a:blip>
          <a:srcRect l="51008" b="9983"/>
          <a:stretch/>
        </p:blipFill>
        <p:spPr>
          <a:xfrm>
            <a:off x="7464457" y="2940858"/>
            <a:ext cx="1245950" cy="1611949"/>
          </a:xfrm>
          <a:prstGeom prst="rect">
            <a:avLst/>
          </a:prstGeom>
          <a:effectLst/>
        </p:spPr>
      </p:pic>
      <p:pic>
        <p:nvPicPr>
          <p:cNvPr id="24" name="Picture 23">
            <a:extLst>
              <a:ext uri="{FF2B5EF4-FFF2-40B4-BE49-F238E27FC236}">
                <a16:creationId xmlns:a16="http://schemas.microsoft.com/office/drawing/2014/main" id="{FDD60ACB-1859-4A5B-9DC3-9ADABF1774D6}"/>
              </a:ext>
            </a:extLst>
          </p:cNvPr>
          <p:cNvPicPr>
            <a:picLocks noChangeAspect="1"/>
          </p:cNvPicPr>
          <p:nvPr/>
        </p:nvPicPr>
        <p:blipFill rotWithShape="1">
          <a:blip r:embed="rId2">
            <a:extLst>
              <a:ext uri="{28A0092B-C50C-407E-A947-70E740481C1C}">
                <a14:useLocalDpi xmlns:a14="http://schemas.microsoft.com/office/drawing/2010/main" val="0"/>
              </a:ext>
            </a:extLst>
          </a:blip>
          <a:srcRect l="51008" b="9983"/>
          <a:stretch/>
        </p:blipFill>
        <p:spPr>
          <a:xfrm>
            <a:off x="10581664" y="2813324"/>
            <a:ext cx="1245950" cy="1611949"/>
          </a:xfrm>
          <a:prstGeom prst="rect">
            <a:avLst/>
          </a:prstGeom>
          <a:effectLst>
            <a:softEdge rad="0"/>
          </a:effectLst>
        </p:spPr>
      </p:pic>
      <p:sp>
        <p:nvSpPr>
          <p:cNvPr id="25" name="Oval 24">
            <a:extLst>
              <a:ext uri="{FF2B5EF4-FFF2-40B4-BE49-F238E27FC236}">
                <a16:creationId xmlns:a16="http://schemas.microsoft.com/office/drawing/2014/main" id="{8D8A834C-E1FC-4321-8023-F0BF3FD06BAD}"/>
              </a:ext>
            </a:extLst>
          </p:cNvPr>
          <p:cNvSpPr/>
          <p:nvPr/>
        </p:nvSpPr>
        <p:spPr>
          <a:xfrm>
            <a:off x="6546252" y="3429000"/>
            <a:ext cx="569069" cy="604989"/>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26" name="Oval 25">
            <a:extLst>
              <a:ext uri="{FF2B5EF4-FFF2-40B4-BE49-F238E27FC236}">
                <a16:creationId xmlns:a16="http://schemas.microsoft.com/office/drawing/2014/main" id="{35F33268-6CDE-47B3-B7AB-F39EFE73C572}"/>
              </a:ext>
            </a:extLst>
          </p:cNvPr>
          <p:cNvSpPr/>
          <p:nvPr/>
        </p:nvSpPr>
        <p:spPr>
          <a:xfrm>
            <a:off x="9861819" y="3316803"/>
            <a:ext cx="569069" cy="604989"/>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27" name="Multiplication Sign 26">
            <a:extLst>
              <a:ext uri="{FF2B5EF4-FFF2-40B4-BE49-F238E27FC236}">
                <a16:creationId xmlns:a16="http://schemas.microsoft.com/office/drawing/2014/main" id="{A347499C-B936-44BA-BBF3-D7B7E6A9CE6F}"/>
              </a:ext>
            </a:extLst>
          </p:cNvPr>
          <p:cNvSpPr/>
          <p:nvPr/>
        </p:nvSpPr>
        <p:spPr>
          <a:xfrm>
            <a:off x="6595071" y="3451499"/>
            <a:ext cx="446513" cy="559989"/>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8" name="Picture 27">
            <a:extLst>
              <a:ext uri="{FF2B5EF4-FFF2-40B4-BE49-F238E27FC236}">
                <a16:creationId xmlns:a16="http://schemas.microsoft.com/office/drawing/2014/main" id="{B9757A8E-FC0F-4686-A258-E6598D627DC5}"/>
              </a:ext>
            </a:extLst>
          </p:cNvPr>
          <p:cNvPicPr>
            <a:picLocks noChangeAspect="1"/>
          </p:cNvPicPr>
          <p:nvPr/>
        </p:nvPicPr>
        <p:blipFill rotWithShape="1">
          <a:blip r:embed="rId2">
            <a:extLst>
              <a:ext uri="{28A0092B-C50C-407E-A947-70E740481C1C}">
                <a14:useLocalDpi xmlns:a14="http://schemas.microsoft.com/office/drawing/2010/main" val="0"/>
              </a:ext>
            </a:extLst>
          </a:blip>
          <a:srcRect r="49128" b="7455"/>
          <a:stretch/>
        </p:blipFill>
        <p:spPr>
          <a:xfrm>
            <a:off x="3466289" y="4649188"/>
            <a:ext cx="1293777" cy="1657198"/>
          </a:xfrm>
          <a:prstGeom prst="rect">
            <a:avLst/>
          </a:prstGeom>
          <a:effectLst/>
        </p:spPr>
      </p:pic>
      <p:pic>
        <p:nvPicPr>
          <p:cNvPr id="29" name="Picture 28">
            <a:extLst>
              <a:ext uri="{FF2B5EF4-FFF2-40B4-BE49-F238E27FC236}">
                <a16:creationId xmlns:a16="http://schemas.microsoft.com/office/drawing/2014/main" id="{0E9E9622-294B-46F1-B3A9-E1B808F47D4A}"/>
              </a:ext>
            </a:extLst>
          </p:cNvPr>
          <p:cNvPicPr>
            <a:picLocks noChangeAspect="1"/>
          </p:cNvPicPr>
          <p:nvPr/>
        </p:nvPicPr>
        <p:blipFill rotWithShape="1">
          <a:blip r:embed="rId2">
            <a:extLst>
              <a:ext uri="{28A0092B-C50C-407E-A947-70E740481C1C}">
                <a14:useLocalDpi xmlns:a14="http://schemas.microsoft.com/office/drawing/2010/main" val="0"/>
              </a:ext>
            </a:extLst>
          </a:blip>
          <a:srcRect r="49128" b="7455"/>
          <a:stretch/>
        </p:blipFill>
        <p:spPr>
          <a:xfrm>
            <a:off x="681328" y="4627896"/>
            <a:ext cx="1293777" cy="1657198"/>
          </a:xfrm>
          <a:prstGeom prst="rect">
            <a:avLst/>
          </a:prstGeom>
          <a:effectLst/>
        </p:spPr>
      </p:pic>
      <p:sp>
        <p:nvSpPr>
          <p:cNvPr id="30" name="Oval 29">
            <a:extLst>
              <a:ext uri="{FF2B5EF4-FFF2-40B4-BE49-F238E27FC236}">
                <a16:creationId xmlns:a16="http://schemas.microsoft.com/office/drawing/2014/main" id="{AB5C1E58-6963-48C9-BD94-0B3E55194D79}"/>
              </a:ext>
            </a:extLst>
          </p:cNvPr>
          <p:cNvSpPr/>
          <p:nvPr/>
        </p:nvSpPr>
        <p:spPr>
          <a:xfrm>
            <a:off x="2096700" y="5175292"/>
            <a:ext cx="569069" cy="604989"/>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31" name="Oval 30">
            <a:extLst>
              <a:ext uri="{FF2B5EF4-FFF2-40B4-BE49-F238E27FC236}">
                <a16:creationId xmlns:a16="http://schemas.microsoft.com/office/drawing/2014/main" id="{F37951EC-B844-4D7C-AE63-B6FEA8CC4159}"/>
              </a:ext>
            </a:extLst>
          </p:cNvPr>
          <p:cNvSpPr/>
          <p:nvPr/>
        </p:nvSpPr>
        <p:spPr>
          <a:xfrm>
            <a:off x="4903955" y="5154000"/>
            <a:ext cx="569069" cy="604989"/>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32" name="Multiplication Sign 31">
            <a:extLst>
              <a:ext uri="{FF2B5EF4-FFF2-40B4-BE49-F238E27FC236}">
                <a16:creationId xmlns:a16="http://schemas.microsoft.com/office/drawing/2014/main" id="{646D81C8-4F77-4EC9-888B-BED625B4FB2E}"/>
              </a:ext>
            </a:extLst>
          </p:cNvPr>
          <p:cNvSpPr/>
          <p:nvPr/>
        </p:nvSpPr>
        <p:spPr>
          <a:xfrm>
            <a:off x="2152108" y="5220292"/>
            <a:ext cx="446513" cy="559989"/>
          </a:xfrm>
          <a:prstGeom prst="mathMultiply">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Oval 32">
            <a:extLst>
              <a:ext uri="{FF2B5EF4-FFF2-40B4-BE49-F238E27FC236}">
                <a16:creationId xmlns:a16="http://schemas.microsoft.com/office/drawing/2014/main" id="{ADC66CC6-C5E1-4F14-8E67-9DEB21FE3F2B}"/>
              </a:ext>
            </a:extLst>
          </p:cNvPr>
          <p:cNvSpPr/>
          <p:nvPr/>
        </p:nvSpPr>
        <p:spPr>
          <a:xfrm>
            <a:off x="9998209" y="3454836"/>
            <a:ext cx="296288" cy="328921"/>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
        <p:nvSpPr>
          <p:cNvPr id="34" name="Oval 33">
            <a:extLst>
              <a:ext uri="{FF2B5EF4-FFF2-40B4-BE49-F238E27FC236}">
                <a16:creationId xmlns:a16="http://schemas.microsoft.com/office/drawing/2014/main" id="{FB9ED941-F61B-424F-8643-9B634E6258D3}"/>
              </a:ext>
            </a:extLst>
          </p:cNvPr>
          <p:cNvSpPr/>
          <p:nvPr/>
        </p:nvSpPr>
        <p:spPr>
          <a:xfrm>
            <a:off x="5039737" y="5292033"/>
            <a:ext cx="296288" cy="328921"/>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21D3296C-BB83-45C0-B57C-960FA2ADD2A2}"/>
              </a:ext>
            </a:extLst>
          </p:cNvPr>
          <p:cNvSpPr txBox="1"/>
          <p:nvPr/>
        </p:nvSpPr>
        <p:spPr>
          <a:xfrm>
            <a:off x="7464457" y="4582627"/>
            <a:ext cx="1245950" cy="307777"/>
          </a:xfrm>
          <a:prstGeom prst="rect">
            <a:avLst/>
          </a:prstGeom>
          <a:noFill/>
        </p:spPr>
        <p:txBody>
          <a:bodyPr wrap="square" rtlCol="0">
            <a:spAutoFit/>
          </a:bodyPr>
          <a:lstStyle/>
          <a:p>
            <a:r>
              <a:rPr lang="en-US" sz="1400" dirty="0">
                <a:solidFill>
                  <a:schemeClr val="accent2"/>
                </a:solidFill>
              </a:rPr>
              <a:t>Fast forward</a:t>
            </a:r>
            <a:endParaRPr lang="en-IN" sz="1400" dirty="0">
              <a:solidFill>
                <a:schemeClr val="accent2"/>
              </a:solidFill>
            </a:endParaRPr>
          </a:p>
        </p:txBody>
      </p:sp>
      <p:sp>
        <p:nvSpPr>
          <p:cNvPr id="37" name="TextBox 36">
            <a:extLst>
              <a:ext uri="{FF2B5EF4-FFF2-40B4-BE49-F238E27FC236}">
                <a16:creationId xmlns:a16="http://schemas.microsoft.com/office/drawing/2014/main" id="{91BEE853-5B5A-4E7A-ACCF-355512E34101}"/>
              </a:ext>
            </a:extLst>
          </p:cNvPr>
          <p:cNvSpPr txBox="1"/>
          <p:nvPr/>
        </p:nvSpPr>
        <p:spPr>
          <a:xfrm>
            <a:off x="10818154" y="4582626"/>
            <a:ext cx="772969" cy="307777"/>
          </a:xfrm>
          <a:prstGeom prst="rect">
            <a:avLst/>
          </a:prstGeom>
          <a:noFill/>
        </p:spPr>
        <p:txBody>
          <a:bodyPr wrap="none" rtlCol="0">
            <a:spAutoFit/>
          </a:bodyPr>
          <a:lstStyle/>
          <a:p>
            <a:r>
              <a:rPr lang="en-US" sz="1400" dirty="0">
                <a:solidFill>
                  <a:schemeClr val="accent2"/>
                </a:solidFill>
              </a:rPr>
              <a:t>rewind</a:t>
            </a:r>
            <a:endParaRPr lang="en-IN" sz="1400" dirty="0">
              <a:solidFill>
                <a:schemeClr val="accent2"/>
              </a:solidFill>
            </a:endParaRPr>
          </a:p>
        </p:txBody>
      </p:sp>
      <p:sp>
        <p:nvSpPr>
          <p:cNvPr id="38" name="TextBox 37">
            <a:extLst>
              <a:ext uri="{FF2B5EF4-FFF2-40B4-BE49-F238E27FC236}">
                <a16:creationId xmlns:a16="http://schemas.microsoft.com/office/drawing/2014/main" id="{9DD8E932-EE22-4DFE-84FA-4CDBDE950075}"/>
              </a:ext>
            </a:extLst>
          </p:cNvPr>
          <p:cNvSpPr txBox="1"/>
          <p:nvPr/>
        </p:nvSpPr>
        <p:spPr>
          <a:xfrm>
            <a:off x="547889" y="6349159"/>
            <a:ext cx="1770036" cy="369332"/>
          </a:xfrm>
          <a:prstGeom prst="rect">
            <a:avLst/>
          </a:prstGeom>
          <a:noFill/>
        </p:spPr>
        <p:txBody>
          <a:bodyPr wrap="none" rtlCol="0">
            <a:spAutoFit/>
          </a:bodyPr>
          <a:lstStyle/>
          <a:p>
            <a:r>
              <a:rPr lang="en-US" sz="1400" dirty="0">
                <a:solidFill>
                  <a:schemeClr val="accent2"/>
                </a:solidFill>
              </a:rPr>
              <a:t>Volume</a:t>
            </a:r>
            <a:r>
              <a:rPr lang="en-US" dirty="0"/>
              <a:t> </a:t>
            </a:r>
            <a:r>
              <a:rPr lang="en-US" sz="1600" dirty="0">
                <a:solidFill>
                  <a:schemeClr val="accent2"/>
                </a:solidFill>
              </a:rPr>
              <a:t>increase</a:t>
            </a:r>
            <a:endParaRPr lang="en-IN" sz="1600" dirty="0">
              <a:solidFill>
                <a:schemeClr val="accent2"/>
              </a:solidFill>
            </a:endParaRPr>
          </a:p>
        </p:txBody>
      </p:sp>
      <p:sp>
        <p:nvSpPr>
          <p:cNvPr id="42" name="TextBox 41">
            <a:extLst>
              <a:ext uri="{FF2B5EF4-FFF2-40B4-BE49-F238E27FC236}">
                <a16:creationId xmlns:a16="http://schemas.microsoft.com/office/drawing/2014/main" id="{583CD22F-6E84-40A3-A969-47AA7FD3DA1B}"/>
              </a:ext>
            </a:extLst>
          </p:cNvPr>
          <p:cNvSpPr txBox="1"/>
          <p:nvPr/>
        </p:nvSpPr>
        <p:spPr>
          <a:xfrm>
            <a:off x="2780784" y="1985992"/>
            <a:ext cx="1638590" cy="307777"/>
          </a:xfrm>
          <a:prstGeom prst="rect">
            <a:avLst/>
          </a:prstGeom>
          <a:noFill/>
        </p:spPr>
        <p:txBody>
          <a:bodyPr wrap="none" rtlCol="0">
            <a:spAutoFit/>
          </a:bodyPr>
          <a:lstStyle/>
          <a:p>
            <a:r>
              <a:rPr lang="en-US" sz="1400" dirty="0">
                <a:solidFill>
                  <a:schemeClr val="accent2"/>
                </a:solidFill>
              </a:rPr>
              <a:t>Rewind one step</a:t>
            </a:r>
            <a:endParaRPr lang="en-IN" sz="1400" dirty="0">
              <a:solidFill>
                <a:schemeClr val="accent2"/>
              </a:solidFill>
            </a:endParaRPr>
          </a:p>
        </p:txBody>
      </p:sp>
      <p:sp>
        <p:nvSpPr>
          <p:cNvPr id="43" name="TextBox 42">
            <a:extLst>
              <a:ext uri="{FF2B5EF4-FFF2-40B4-BE49-F238E27FC236}">
                <a16:creationId xmlns:a16="http://schemas.microsoft.com/office/drawing/2014/main" id="{03ACA4BD-27D6-4645-A863-4344E31475CA}"/>
              </a:ext>
            </a:extLst>
          </p:cNvPr>
          <p:cNvSpPr txBox="1"/>
          <p:nvPr/>
        </p:nvSpPr>
        <p:spPr>
          <a:xfrm>
            <a:off x="10620574" y="593430"/>
            <a:ext cx="1301959" cy="523220"/>
          </a:xfrm>
          <a:prstGeom prst="rect">
            <a:avLst/>
          </a:prstGeom>
          <a:noFill/>
        </p:spPr>
        <p:txBody>
          <a:bodyPr wrap="none" rtlCol="0">
            <a:spAutoFit/>
          </a:bodyPr>
          <a:lstStyle/>
          <a:p>
            <a:r>
              <a:rPr lang="en-US" sz="1400" dirty="0">
                <a:solidFill>
                  <a:schemeClr val="accent2"/>
                </a:solidFill>
              </a:rPr>
              <a:t>Fast forward </a:t>
            </a:r>
          </a:p>
          <a:p>
            <a:r>
              <a:rPr lang="en-US" sz="1400" dirty="0">
                <a:solidFill>
                  <a:schemeClr val="accent2"/>
                </a:solidFill>
              </a:rPr>
              <a:t>one time</a:t>
            </a:r>
            <a:endParaRPr lang="en-IN" sz="1400" dirty="0">
              <a:solidFill>
                <a:schemeClr val="accent2"/>
              </a:solidFill>
            </a:endParaRPr>
          </a:p>
        </p:txBody>
      </p:sp>
      <p:sp>
        <p:nvSpPr>
          <p:cNvPr id="44" name="TextBox 43">
            <a:extLst>
              <a:ext uri="{FF2B5EF4-FFF2-40B4-BE49-F238E27FC236}">
                <a16:creationId xmlns:a16="http://schemas.microsoft.com/office/drawing/2014/main" id="{5DD5BFA8-DC90-4360-BC3A-A56D285A5252}"/>
              </a:ext>
            </a:extLst>
          </p:cNvPr>
          <p:cNvSpPr txBox="1"/>
          <p:nvPr/>
        </p:nvSpPr>
        <p:spPr>
          <a:xfrm>
            <a:off x="3139602" y="6360182"/>
            <a:ext cx="1877437" cy="369332"/>
          </a:xfrm>
          <a:prstGeom prst="rect">
            <a:avLst/>
          </a:prstGeom>
          <a:noFill/>
        </p:spPr>
        <p:txBody>
          <a:bodyPr wrap="none" rtlCol="0">
            <a:spAutoFit/>
          </a:bodyPr>
          <a:lstStyle/>
          <a:p>
            <a:r>
              <a:rPr lang="en-US" sz="1400" dirty="0">
                <a:solidFill>
                  <a:schemeClr val="accent2"/>
                </a:solidFill>
              </a:rPr>
              <a:t>Volume</a:t>
            </a:r>
            <a:r>
              <a:rPr lang="en-US" dirty="0"/>
              <a:t> </a:t>
            </a:r>
            <a:r>
              <a:rPr lang="en-US" sz="1600" dirty="0">
                <a:solidFill>
                  <a:schemeClr val="accent2"/>
                </a:solidFill>
              </a:rPr>
              <a:t>decrease</a:t>
            </a:r>
            <a:endParaRPr lang="en-IN" sz="1600" dirty="0">
              <a:solidFill>
                <a:schemeClr val="accent2"/>
              </a:solidFill>
            </a:endParaRPr>
          </a:p>
        </p:txBody>
      </p:sp>
    </p:spTree>
    <p:extLst>
      <p:ext uri="{BB962C8B-B14F-4D97-AF65-F5344CB8AC3E}">
        <p14:creationId xmlns:p14="http://schemas.microsoft.com/office/powerpoint/2010/main" val="2236638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415600" y="593367"/>
            <a:ext cx="11360800" cy="817600"/>
          </a:xfrm>
          <a:prstGeom prst="rect">
            <a:avLst/>
          </a:prstGeom>
        </p:spPr>
        <p:txBody>
          <a:bodyPr spcFirstLastPara="1" vert="horz" wrap="square" lIns="121900" tIns="121900" rIns="121900" bIns="121900" rtlCol="0" anchor="t" anchorCtr="0">
            <a:noAutofit/>
          </a:bodyPr>
          <a:lstStyle/>
          <a:p>
            <a:pPr algn="l"/>
            <a:r>
              <a:rPr lang="en" dirty="0">
                <a:solidFill>
                  <a:schemeClr val="accent6"/>
                </a:solidFill>
                <a:effectLst>
                  <a:glow rad="139700">
                    <a:schemeClr val="accent5">
                      <a:satMod val="175000"/>
                      <a:alpha val="40000"/>
                    </a:schemeClr>
                  </a:glow>
                </a:effectLst>
                <a:latin typeface="Montserrat"/>
                <a:ea typeface="Montserrat"/>
                <a:cs typeface="Montserrat"/>
                <a:sym typeface="Montserrat"/>
              </a:rPr>
              <a:t>REAL  LIFE  APPLICATIONS</a:t>
            </a:r>
            <a:r>
              <a:rPr lang="en" dirty="0">
                <a:latin typeface="Montserrat"/>
                <a:ea typeface="Montserrat"/>
                <a:cs typeface="Montserrat"/>
                <a:sym typeface="Montserrat"/>
              </a:rPr>
              <a:t>:</a:t>
            </a:r>
            <a:endParaRPr dirty="0">
              <a:latin typeface="Montserrat"/>
              <a:ea typeface="Montserrat"/>
              <a:cs typeface="Montserrat"/>
              <a:sym typeface="Montserrat"/>
            </a:endParaRPr>
          </a:p>
        </p:txBody>
      </p:sp>
      <p:sp>
        <p:nvSpPr>
          <p:cNvPr id="60" name="Google Shape;60;p13"/>
          <p:cNvSpPr txBox="1">
            <a:spLocks noGrp="1"/>
          </p:cNvSpPr>
          <p:nvPr>
            <p:ph type="body" idx="1"/>
          </p:nvPr>
        </p:nvSpPr>
        <p:spPr>
          <a:xfrm>
            <a:off x="415600" y="1562133"/>
            <a:ext cx="11360800" cy="4529600"/>
          </a:xfrm>
          <a:prstGeom prst="rect">
            <a:avLst/>
          </a:prstGeom>
        </p:spPr>
        <p:txBody>
          <a:bodyPr spcFirstLastPara="1" vert="horz" wrap="square" lIns="121900" tIns="121900" rIns="121900" bIns="121900" rtlCol="0" anchor="t" anchorCtr="0">
            <a:noAutofit/>
          </a:bodyPr>
          <a:lstStyle/>
          <a:p>
            <a:pPr marL="0" indent="0">
              <a:buNone/>
            </a:pPr>
            <a:r>
              <a:rPr lang="en" sz="1733" dirty="0">
                <a:latin typeface="Roboto"/>
                <a:ea typeface="Roboto"/>
                <a:cs typeface="Roboto"/>
                <a:sym typeface="Roboto"/>
              </a:rPr>
              <a:t>Gesture recognition can be seen as a way for computers to begin to </a:t>
            </a:r>
            <a:endParaRPr sz="1733" dirty="0">
              <a:latin typeface="Roboto"/>
              <a:ea typeface="Roboto"/>
              <a:cs typeface="Roboto"/>
              <a:sym typeface="Roboto"/>
            </a:endParaRPr>
          </a:p>
          <a:p>
            <a:pPr marL="0" indent="0">
              <a:spcBef>
                <a:spcPts val="2133"/>
              </a:spcBef>
              <a:buNone/>
            </a:pPr>
            <a:r>
              <a:rPr lang="en" sz="1733" dirty="0">
                <a:latin typeface="Roboto"/>
                <a:ea typeface="Roboto"/>
                <a:cs typeface="Roboto"/>
                <a:sym typeface="Roboto"/>
              </a:rPr>
              <a:t>understand human body language.Hand gesture detection is being </a:t>
            </a:r>
            <a:endParaRPr sz="1733" dirty="0">
              <a:latin typeface="Roboto"/>
              <a:ea typeface="Roboto"/>
              <a:cs typeface="Roboto"/>
              <a:sym typeface="Roboto"/>
            </a:endParaRPr>
          </a:p>
          <a:p>
            <a:pPr marL="0" indent="0">
              <a:spcBef>
                <a:spcPts val="2133"/>
              </a:spcBef>
              <a:buNone/>
            </a:pPr>
            <a:r>
              <a:rPr lang="en" sz="1733" dirty="0">
                <a:latin typeface="Roboto"/>
                <a:ea typeface="Roboto"/>
                <a:cs typeface="Roboto"/>
                <a:sym typeface="Roboto"/>
              </a:rPr>
              <a:t>widely used in many applications such as Virtual reality gaming ,</a:t>
            </a:r>
            <a:endParaRPr sz="1733" dirty="0">
              <a:latin typeface="Roboto"/>
              <a:ea typeface="Roboto"/>
              <a:cs typeface="Roboto"/>
              <a:sym typeface="Roboto"/>
            </a:endParaRPr>
          </a:p>
          <a:p>
            <a:pPr marL="0" indent="0">
              <a:spcBef>
                <a:spcPts val="2133"/>
              </a:spcBef>
              <a:buNone/>
            </a:pPr>
            <a:r>
              <a:rPr lang="en" sz="1733" dirty="0">
                <a:latin typeface="Roboto"/>
                <a:ea typeface="Roboto"/>
                <a:cs typeface="Roboto"/>
                <a:sym typeface="Roboto"/>
              </a:rPr>
              <a:t> physical rehabilitation , communication , and inclusion.Even modern</a:t>
            </a:r>
            <a:endParaRPr sz="1733" dirty="0">
              <a:latin typeface="Roboto"/>
              <a:ea typeface="Roboto"/>
              <a:cs typeface="Roboto"/>
              <a:sym typeface="Roboto"/>
            </a:endParaRPr>
          </a:p>
          <a:p>
            <a:pPr marL="0" indent="0">
              <a:spcBef>
                <a:spcPts val="2133"/>
              </a:spcBef>
              <a:buNone/>
            </a:pPr>
            <a:r>
              <a:rPr lang="en" sz="1733" dirty="0">
                <a:latin typeface="Roboto"/>
                <a:ea typeface="Roboto"/>
                <a:cs typeface="Roboto"/>
                <a:sym typeface="Roboto"/>
              </a:rPr>
              <a:t>cars these days use hand gesture recognition for various functions.</a:t>
            </a:r>
            <a:endParaRPr sz="1733" dirty="0">
              <a:latin typeface="Roboto"/>
              <a:ea typeface="Roboto"/>
              <a:cs typeface="Roboto"/>
              <a:sym typeface="Roboto"/>
            </a:endParaRPr>
          </a:p>
          <a:p>
            <a:pPr marL="0" indent="0">
              <a:spcBef>
                <a:spcPts val="2133"/>
              </a:spcBef>
              <a:buNone/>
            </a:pPr>
            <a:r>
              <a:rPr lang="en" sz="1733" dirty="0">
                <a:latin typeface="Roboto"/>
                <a:ea typeface="Roboto"/>
                <a:cs typeface="Roboto"/>
                <a:sym typeface="Roboto"/>
              </a:rPr>
              <a:t> </a:t>
            </a:r>
            <a:endParaRPr sz="1733" dirty="0">
              <a:latin typeface="Roboto"/>
              <a:ea typeface="Roboto"/>
              <a:cs typeface="Roboto"/>
              <a:sym typeface="Roboto"/>
            </a:endParaRPr>
          </a:p>
          <a:p>
            <a:pPr marL="0" indent="0">
              <a:spcBef>
                <a:spcPts val="2133"/>
              </a:spcBef>
              <a:buNone/>
            </a:pPr>
            <a:endParaRPr sz="1733" dirty="0">
              <a:latin typeface="Roboto"/>
              <a:ea typeface="Roboto"/>
              <a:cs typeface="Roboto"/>
              <a:sym typeface="Roboto"/>
            </a:endParaRPr>
          </a:p>
          <a:p>
            <a:pPr marL="0" indent="0">
              <a:spcBef>
                <a:spcPts val="2133"/>
              </a:spcBef>
              <a:spcAft>
                <a:spcPts val="2133"/>
              </a:spcAft>
              <a:buNone/>
            </a:pPr>
            <a:endParaRPr sz="1733" dirty="0">
              <a:latin typeface="Roboto"/>
              <a:ea typeface="Roboto"/>
              <a:cs typeface="Roboto"/>
              <a:sym typeface="Roboto"/>
            </a:endParaRPr>
          </a:p>
        </p:txBody>
      </p:sp>
      <p:pic>
        <p:nvPicPr>
          <p:cNvPr id="62" name="Google Shape;62;p13"/>
          <p:cNvPicPr preferRelativeResize="0"/>
          <p:nvPr/>
        </p:nvPicPr>
        <p:blipFill>
          <a:blip r:embed="rId3">
            <a:alphaModFix/>
            <a:extLst>
              <a:ext uri="{BEBA8EAE-BF5A-486C-A8C5-ECC9F3942E4B}">
                <a14:imgProps xmlns:a14="http://schemas.microsoft.com/office/drawing/2010/main">
                  <a14:imgLayer r:embed="rId4">
                    <a14:imgEffect>
                      <a14:artisticGlowEdges/>
                    </a14:imgEffect>
                  </a14:imgLayer>
                </a14:imgProps>
              </a:ext>
            </a:extLst>
          </a:blip>
          <a:stretch>
            <a:fillRect/>
          </a:stretch>
        </p:blipFill>
        <p:spPr>
          <a:xfrm>
            <a:off x="5013091" y="4496157"/>
            <a:ext cx="2901683" cy="1938167"/>
          </a:xfrm>
          <a:prstGeom prst="rect">
            <a:avLst/>
          </a:prstGeom>
          <a:noFill/>
          <a:ln>
            <a:noFill/>
          </a:ln>
          <a:effectLst>
            <a:softEdge rad="127000"/>
          </a:effectLst>
        </p:spPr>
      </p:pic>
      <p:pic>
        <p:nvPicPr>
          <p:cNvPr id="63" name="Google Shape;63;p13"/>
          <p:cNvPicPr preferRelativeResize="0"/>
          <p:nvPr/>
        </p:nvPicPr>
        <p:blipFill>
          <a:blip r:embed="rId5">
            <a:alphaModFix/>
            <a:extLst>
              <a:ext uri="{BEBA8EAE-BF5A-486C-A8C5-ECC9F3942E4B}">
                <a14:imgProps xmlns:a14="http://schemas.microsoft.com/office/drawing/2010/main">
                  <a14:imgLayer r:embed="rId6">
                    <a14:imgEffect>
                      <a14:artisticGlowEdges/>
                    </a14:imgEffect>
                  </a14:imgLayer>
                </a14:imgProps>
              </a:ext>
            </a:extLst>
          </a:blip>
          <a:stretch>
            <a:fillRect/>
          </a:stretch>
        </p:blipFill>
        <p:spPr>
          <a:xfrm>
            <a:off x="8513232" y="4630945"/>
            <a:ext cx="3401300" cy="1708467"/>
          </a:xfrm>
          <a:prstGeom prst="rect">
            <a:avLst/>
          </a:prstGeom>
          <a:noFill/>
          <a:ln>
            <a:noFill/>
          </a:ln>
          <a:effectLst>
            <a:softEdge rad="127000"/>
          </a:effectLst>
        </p:spPr>
      </p:pic>
      <p:pic>
        <p:nvPicPr>
          <p:cNvPr id="64" name="Google Shape;64;p13"/>
          <p:cNvPicPr preferRelativeResize="0"/>
          <p:nvPr/>
        </p:nvPicPr>
        <p:blipFill>
          <a:blip r:embed="rId7">
            <a:alphaModFix/>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7703148" y="316188"/>
            <a:ext cx="4211384" cy="3818067"/>
          </a:xfrm>
          <a:prstGeom prst="rect">
            <a:avLst/>
          </a:prstGeom>
          <a:solidFill>
            <a:schemeClr val="bg1"/>
          </a:solidFill>
          <a:ln>
            <a:solidFill>
              <a:scrgbClr r="0" g="0" b="0"/>
            </a:solidFill>
          </a:ln>
          <a:effectLst>
            <a:softEdge rad="127000"/>
          </a:effectLst>
        </p:spPr>
      </p:pic>
      <p:pic>
        <p:nvPicPr>
          <p:cNvPr id="65" name="Google Shape;65;p13"/>
          <p:cNvPicPr preferRelativeResize="0"/>
          <p:nvPr/>
        </p:nvPicPr>
        <p:blipFill>
          <a:blip r:embed="rId9">
            <a:alphaModFix/>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277468" y="4100101"/>
            <a:ext cx="4354300" cy="2391531"/>
          </a:xfrm>
          <a:prstGeom prst="rect">
            <a:avLst/>
          </a:prstGeom>
          <a:noFill/>
          <a:ln>
            <a:noFill/>
          </a:ln>
          <a:effectLst>
            <a:softEdge rad="127000"/>
          </a:effectLst>
        </p:spPr>
      </p:pic>
    </p:spTree>
    <p:extLst>
      <p:ext uri="{BB962C8B-B14F-4D97-AF65-F5344CB8AC3E}">
        <p14:creationId xmlns:p14="http://schemas.microsoft.com/office/powerpoint/2010/main" val="4172113424"/>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190</TotalTime>
  <Words>798</Words>
  <Application>Microsoft Office PowerPoint</Application>
  <PresentationFormat>Widescreen</PresentationFormat>
  <Paragraphs>67</Paragraphs>
  <Slides>10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Algerian</vt:lpstr>
      <vt:lpstr>Arial</vt:lpstr>
      <vt:lpstr>Calibri</vt:lpstr>
      <vt:lpstr>Castellar</vt:lpstr>
      <vt:lpstr>Century Gothic</vt:lpstr>
      <vt:lpstr>Montserrat</vt:lpstr>
      <vt:lpstr>Roboto</vt:lpstr>
      <vt:lpstr>Wingdings</vt:lpstr>
      <vt:lpstr>Vapor Trail</vt:lpstr>
      <vt:lpstr>                       DIY FINAL PROJECT  IMPLEMENTATION OF GESTURE BASED CONTROLS USING ARDUINO</vt:lpstr>
      <vt:lpstr>WEEK-WISE DISTRIBUTION OF THE PROJECT</vt:lpstr>
      <vt:lpstr>PowerPoint Presentation</vt:lpstr>
      <vt:lpstr>COMPONENTS REQUIRED: </vt:lpstr>
      <vt:lpstr>2)TWO ULTRASONIC(US) SENSORS</vt:lpstr>
      <vt:lpstr>By calculating the travel time and the speed of sound, the distance can be calculated.</vt:lpstr>
      <vt:lpstr>PowerPoint Presentation</vt:lpstr>
      <vt:lpstr>PowerPoint Presentation</vt:lpstr>
      <vt:lpstr>REAL  LIFE  APPLICATIONS: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15</cp:revision>
  <dcterms:created xsi:type="dcterms:W3CDTF">2021-06-07T14:00:10Z</dcterms:created>
  <dcterms:modified xsi:type="dcterms:W3CDTF">2021-06-07T17:10:32Z</dcterms:modified>
</cp:coreProperties>
</file>

<file path=docProps/thumbnail.jpeg>
</file>